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84" r:id="rId3"/>
    <p:sldId id="283" r:id="rId4"/>
    <p:sldId id="294" r:id="rId6"/>
    <p:sldId id="291" r:id="rId7"/>
    <p:sldId id="492" r:id="rId8"/>
    <p:sldId id="493" r:id="rId9"/>
    <p:sldId id="295" r:id="rId10"/>
    <p:sldId id="292" r:id="rId11"/>
    <p:sldId id="496" r:id="rId12"/>
    <p:sldId id="497" r:id="rId13"/>
    <p:sldId id="498" r:id="rId14"/>
    <p:sldId id="296" r:id="rId15"/>
    <p:sldId id="366" r:id="rId16"/>
    <p:sldId id="494" r:id="rId17"/>
    <p:sldId id="495" r:id="rId18"/>
    <p:sldId id="499" r:id="rId19"/>
    <p:sldId id="503" r:id="rId20"/>
    <p:sldId id="500" r:id="rId21"/>
    <p:sldId id="501" r:id="rId22"/>
    <p:sldId id="282" r:id="rId23"/>
  </p:sldIdLst>
  <p:sldSz cx="9144000" cy="514477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96D5"/>
    <a:srgbClr val="39B7EA"/>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442" autoAdjust="0"/>
  </p:normalViewPr>
  <p:slideViewPr>
    <p:cSldViewPr>
      <p:cViewPr varScale="1">
        <p:scale>
          <a:sx n="128" d="100"/>
          <a:sy n="128" d="100"/>
        </p:scale>
        <p:origin x="1134" y="120"/>
      </p:cViewPr>
      <p:guideLst>
        <p:guide orient="horz" pos="162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D1BE24-F66D-4896-8B17-684C3D862FEB}" type="doc">
      <dgm:prSet loTypeId="urn:microsoft.com/office/officeart/2005/8/layout/radial4" loCatId="relationship" qsTypeId="urn:microsoft.com/office/officeart/2005/8/quickstyle/3d1" qsCatId="3D" csTypeId="urn:microsoft.com/office/officeart/2005/8/colors/accent2_2" csCatId="accent2" phldr="1"/>
      <dgm:spPr/>
      <dgm:t>
        <a:bodyPr/>
        <a:lstStyle/>
        <a:p>
          <a:endParaRPr lang="zh-CN" altLang="en-US"/>
        </a:p>
      </dgm:t>
    </dgm:pt>
    <dgm:pt modelId="{CA042B03-1EFB-4ED3-85ED-49CE91E4373F}">
      <dgm:prSet phldrT="[文本]" custT="1"/>
      <dgm:spPr/>
      <dgm:t>
        <a:bodyPr/>
        <a:lstStyle/>
        <a:p>
          <a:r>
            <a:rPr lang="zh-CN" altLang="en-US" sz="1800" b="1" dirty="0">
              <a:latin typeface="微软雅黑" panose="020B0503020204020204" pitchFamily="34" charset="-122"/>
              <a:ea typeface="微软雅黑" panose="020B0503020204020204" pitchFamily="34" charset="-122"/>
            </a:rPr>
            <a:t>医疗</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服务</a:t>
          </a:r>
        </a:p>
      </dgm:t>
    </dgm:pt>
    <dgm:pt modelId="{D7E71C2D-A642-442E-B658-41E3EE44D7E3}" cxnId="{116D3ADF-23FC-4225-8110-ABC9854AE80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86CD64D-90F7-469D-9263-681FA6EEF752}" cxnId="{116D3ADF-23FC-4225-8110-ABC9854AE80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DFD905A-D611-4D25-BEC8-A71FE52CD9AB}">
      <dgm:prSet phldrT="[文本]" custT="1"/>
      <dgm:spPr/>
      <dgm:t>
        <a:bodyPr/>
        <a:lstStyle/>
        <a:p>
          <a:r>
            <a:rPr lang="zh-CN" altLang="en-US" sz="1800" b="1" dirty="0">
              <a:latin typeface="微软雅黑" panose="020B0503020204020204" pitchFamily="34" charset="-122"/>
              <a:ea typeface="微软雅黑" panose="020B0503020204020204" pitchFamily="34" charset="-122"/>
            </a:rPr>
            <a:t>商业智能</a:t>
          </a:r>
        </a:p>
      </dgm:t>
    </dgm:pt>
    <dgm:pt modelId="{41CDA76A-ED14-4B5C-A12B-25FAE22F2A5A}" cxnId="{6AC91484-8DE8-48B5-AB20-A2AB9A24053C}"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C70BCF2-3A80-4B74-8723-38482D3C5993}" cxnId="{6AC91484-8DE8-48B5-AB20-A2AB9A24053C}"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2BEEB99-A763-4FBC-A8D5-8FED6447A53A}">
      <dgm:prSet phldrT="[文本]" custT="1"/>
      <dgm:spPr/>
      <dgm:t>
        <a:bodyPr/>
        <a:lstStyle/>
        <a:p>
          <a:r>
            <a:rPr lang="zh-CN" altLang="en-US" sz="1800" b="1" dirty="0">
              <a:latin typeface="微软雅黑" panose="020B0503020204020204" pitchFamily="34" charset="-122"/>
              <a:ea typeface="微软雅黑" panose="020B0503020204020204" pitchFamily="34" charset="-122"/>
            </a:rPr>
            <a:t>大数据</a:t>
          </a:r>
        </a:p>
      </dgm:t>
    </dgm:pt>
    <dgm:pt modelId="{2998D028-E10B-4FB9-861A-0F6B143617F5}" cxnId="{79582689-722C-4F95-BC95-3CE4E794B6E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36936CF-A23F-4935-A445-13517D543C52}" cxnId="{79582689-722C-4F95-BC95-3CE4E794B6E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1E5D03A-84C8-4DF0-8AB1-78E276893DCF}">
      <dgm:prSet phldrT="[文本]" custT="1"/>
      <dgm:spPr/>
      <dgm:t>
        <a:bodyPr/>
        <a:lstStyle/>
        <a:p>
          <a:r>
            <a:rPr lang="zh-CN" altLang="en-US" sz="1800" b="1" dirty="0">
              <a:latin typeface="微软雅黑" panose="020B0503020204020204" pitchFamily="34" charset="-122"/>
              <a:ea typeface="微软雅黑" panose="020B0503020204020204" pitchFamily="34" charset="-122"/>
            </a:rPr>
            <a:t>互联网</a:t>
          </a:r>
        </a:p>
      </dgm:t>
    </dgm:pt>
    <dgm:pt modelId="{422FF825-B187-45B6-9B14-52D7AC674FC6}" cxnId="{543BAC63-CD5D-4F20-AC61-CA919AB8C7FE}"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A515F9EC-7DB7-4AD0-AF71-600FEFEC94F3}" cxnId="{543BAC63-CD5D-4F20-AC61-CA919AB8C7FE}"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B22BFB5-2669-4AF6-B814-F804F16E8195}">
      <dgm:prSet phldrT="[文本]" custT="1"/>
      <dgm:spPr/>
      <dgm:t>
        <a:bodyPr/>
        <a:lstStyle/>
        <a:p>
          <a:r>
            <a:rPr lang="zh-CN" altLang="en-US" sz="1800" b="1" dirty="0">
              <a:latin typeface="微软雅黑" panose="020B0503020204020204" pitchFamily="34" charset="-122"/>
              <a:ea typeface="微软雅黑" panose="020B0503020204020204" pitchFamily="34" charset="-122"/>
            </a:rPr>
            <a:t>区块链</a:t>
          </a:r>
        </a:p>
      </dgm:t>
    </dgm:pt>
    <dgm:pt modelId="{CCD6BA46-604C-44F0-AB91-86109B5E1C84}" cxnId="{4F10333D-387B-459E-8733-E3D6ED4FBAF6}"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90F614D-408E-40BE-8DD2-B4BC89512005}" cxnId="{4F10333D-387B-459E-8733-E3D6ED4FBAF6}"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330FC96-C689-4536-8ABA-21E00E71E6E3}" type="pres">
      <dgm:prSet presAssocID="{98D1BE24-F66D-4896-8B17-684C3D862FEB}" presName="cycle" presStyleCnt="0">
        <dgm:presLayoutVars>
          <dgm:chMax val="1"/>
          <dgm:dir/>
          <dgm:animLvl val="ctr"/>
          <dgm:resizeHandles val="exact"/>
        </dgm:presLayoutVars>
      </dgm:prSet>
      <dgm:spPr/>
    </dgm:pt>
    <dgm:pt modelId="{3B5F5117-7FD2-499F-9715-BE0F4CFC6D7F}" type="pres">
      <dgm:prSet presAssocID="{CA042B03-1EFB-4ED3-85ED-49CE91E4373F}" presName="centerShape" presStyleLbl="node0" presStyleIdx="0" presStyleCnt="1"/>
      <dgm:spPr/>
    </dgm:pt>
    <dgm:pt modelId="{A0C21482-4C1E-4203-8DED-A2E7C6892F76}" type="pres">
      <dgm:prSet presAssocID="{41CDA76A-ED14-4B5C-A12B-25FAE22F2A5A}" presName="parTrans" presStyleLbl="bgSibTrans2D1" presStyleIdx="0" presStyleCnt="4"/>
      <dgm:spPr/>
    </dgm:pt>
    <dgm:pt modelId="{78A5F54B-D403-450D-8D80-89446CAD26D2}" type="pres">
      <dgm:prSet presAssocID="{9DFD905A-D611-4D25-BEC8-A71FE52CD9AB}" presName="node" presStyleLbl="node1" presStyleIdx="0" presStyleCnt="4">
        <dgm:presLayoutVars>
          <dgm:bulletEnabled val="1"/>
        </dgm:presLayoutVars>
      </dgm:prSet>
      <dgm:spPr/>
    </dgm:pt>
    <dgm:pt modelId="{0F0834DE-A6EE-4B22-87F1-D5BEFEBC4AAD}" type="pres">
      <dgm:prSet presAssocID="{2998D028-E10B-4FB9-861A-0F6B143617F5}" presName="parTrans" presStyleLbl="bgSibTrans2D1" presStyleIdx="1" presStyleCnt="4"/>
      <dgm:spPr/>
    </dgm:pt>
    <dgm:pt modelId="{A8292AFE-4262-41F4-BAFC-CB22B7F345C9}" type="pres">
      <dgm:prSet presAssocID="{E2BEEB99-A763-4FBC-A8D5-8FED6447A53A}" presName="node" presStyleLbl="node1" presStyleIdx="1" presStyleCnt="4">
        <dgm:presLayoutVars>
          <dgm:bulletEnabled val="1"/>
        </dgm:presLayoutVars>
      </dgm:prSet>
      <dgm:spPr/>
    </dgm:pt>
    <dgm:pt modelId="{18182AB5-9E7D-4519-868F-78209EAD8017}" type="pres">
      <dgm:prSet presAssocID="{422FF825-B187-45B6-9B14-52D7AC674FC6}" presName="parTrans" presStyleLbl="bgSibTrans2D1" presStyleIdx="2" presStyleCnt="4"/>
      <dgm:spPr/>
    </dgm:pt>
    <dgm:pt modelId="{9F0C8E1A-26F7-4B00-A582-8A76003955A7}" type="pres">
      <dgm:prSet presAssocID="{11E5D03A-84C8-4DF0-8AB1-78E276893DCF}" presName="node" presStyleLbl="node1" presStyleIdx="2" presStyleCnt="4">
        <dgm:presLayoutVars>
          <dgm:bulletEnabled val="1"/>
        </dgm:presLayoutVars>
      </dgm:prSet>
      <dgm:spPr/>
    </dgm:pt>
    <dgm:pt modelId="{0A61E686-E454-436B-8F2D-8AD1191B76A4}" type="pres">
      <dgm:prSet presAssocID="{CCD6BA46-604C-44F0-AB91-86109B5E1C84}" presName="parTrans" presStyleLbl="bgSibTrans2D1" presStyleIdx="3" presStyleCnt="4"/>
      <dgm:spPr/>
    </dgm:pt>
    <dgm:pt modelId="{B3590374-8C4B-408C-BCEC-96E5E46B3833}" type="pres">
      <dgm:prSet presAssocID="{BB22BFB5-2669-4AF6-B814-F804F16E8195}" presName="node" presStyleLbl="node1" presStyleIdx="3" presStyleCnt="4">
        <dgm:presLayoutVars>
          <dgm:bulletEnabled val="1"/>
        </dgm:presLayoutVars>
      </dgm:prSet>
      <dgm:spPr/>
    </dgm:pt>
  </dgm:ptLst>
  <dgm:cxnLst>
    <dgm:cxn modelId="{DE91D827-D0EA-4A24-876B-BC12C88B7E29}" type="presOf" srcId="{41CDA76A-ED14-4B5C-A12B-25FAE22F2A5A}" destId="{A0C21482-4C1E-4203-8DED-A2E7C6892F76}" srcOrd="0" destOrd="0" presId="urn:microsoft.com/office/officeart/2005/8/layout/radial4"/>
    <dgm:cxn modelId="{DC5CD431-150A-4E80-8563-3AE23586964D}" type="presOf" srcId="{422FF825-B187-45B6-9B14-52D7AC674FC6}" destId="{18182AB5-9E7D-4519-868F-78209EAD8017}" srcOrd="0" destOrd="0" presId="urn:microsoft.com/office/officeart/2005/8/layout/radial4"/>
    <dgm:cxn modelId="{94231B3B-0BC0-4AFB-A2E3-4168312B2940}" type="presOf" srcId="{98D1BE24-F66D-4896-8B17-684C3D862FEB}" destId="{3330FC96-C689-4536-8ABA-21E00E71E6E3}" srcOrd="0" destOrd="0" presId="urn:microsoft.com/office/officeart/2005/8/layout/radial4"/>
    <dgm:cxn modelId="{4F10333D-387B-459E-8733-E3D6ED4FBAF6}" srcId="{CA042B03-1EFB-4ED3-85ED-49CE91E4373F}" destId="{BB22BFB5-2669-4AF6-B814-F804F16E8195}" srcOrd="3" destOrd="0" parTransId="{CCD6BA46-604C-44F0-AB91-86109B5E1C84}" sibTransId="{190F614D-408E-40BE-8DD2-B4BC89512005}"/>
    <dgm:cxn modelId="{55ADB73E-5F5B-4DDD-AF79-4AEC7CCC792A}" type="presOf" srcId="{E2BEEB99-A763-4FBC-A8D5-8FED6447A53A}" destId="{A8292AFE-4262-41F4-BAFC-CB22B7F345C9}" srcOrd="0" destOrd="0" presId="urn:microsoft.com/office/officeart/2005/8/layout/radial4"/>
    <dgm:cxn modelId="{988F793F-0EA2-40EC-9CE2-0189F48E960D}" type="presOf" srcId="{CCD6BA46-604C-44F0-AB91-86109B5E1C84}" destId="{0A61E686-E454-436B-8F2D-8AD1191B76A4}" srcOrd="0" destOrd="0" presId="urn:microsoft.com/office/officeart/2005/8/layout/radial4"/>
    <dgm:cxn modelId="{BA9F0C62-87FF-4A55-91CD-0DFD087501B4}" type="presOf" srcId="{11E5D03A-84C8-4DF0-8AB1-78E276893DCF}" destId="{9F0C8E1A-26F7-4B00-A582-8A76003955A7}" srcOrd="0" destOrd="0" presId="urn:microsoft.com/office/officeart/2005/8/layout/radial4"/>
    <dgm:cxn modelId="{0E6E5D43-B008-4473-8583-E4BA43C4822E}" type="presOf" srcId="{9DFD905A-D611-4D25-BEC8-A71FE52CD9AB}" destId="{78A5F54B-D403-450D-8D80-89446CAD26D2}" srcOrd="0" destOrd="0" presId="urn:microsoft.com/office/officeart/2005/8/layout/radial4"/>
    <dgm:cxn modelId="{543BAC63-CD5D-4F20-AC61-CA919AB8C7FE}" srcId="{CA042B03-1EFB-4ED3-85ED-49CE91E4373F}" destId="{11E5D03A-84C8-4DF0-8AB1-78E276893DCF}" srcOrd="2" destOrd="0" parTransId="{422FF825-B187-45B6-9B14-52D7AC674FC6}" sibTransId="{A515F9EC-7DB7-4AD0-AF71-600FEFEC94F3}"/>
    <dgm:cxn modelId="{6725B843-5D66-49FE-A289-2748FB88A34D}" type="presOf" srcId="{2998D028-E10B-4FB9-861A-0F6B143617F5}" destId="{0F0834DE-A6EE-4B22-87F1-D5BEFEBC4AAD}" srcOrd="0" destOrd="0" presId="urn:microsoft.com/office/officeart/2005/8/layout/radial4"/>
    <dgm:cxn modelId="{C66D9359-FB0F-426A-9C36-77EE1A7FC57A}" type="presOf" srcId="{CA042B03-1EFB-4ED3-85ED-49CE91E4373F}" destId="{3B5F5117-7FD2-499F-9715-BE0F4CFC6D7F}" srcOrd="0" destOrd="0" presId="urn:microsoft.com/office/officeart/2005/8/layout/radial4"/>
    <dgm:cxn modelId="{6AC91484-8DE8-48B5-AB20-A2AB9A24053C}" srcId="{CA042B03-1EFB-4ED3-85ED-49CE91E4373F}" destId="{9DFD905A-D611-4D25-BEC8-A71FE52CD9AB}" srcOrd="0" destOrd="0" parTransId="{41CDA76A-ED14-4B5C-A12B-25FAE22F2A5A}" sibTransId="{2C70BCF2-3A80-4B74-8723-38482D3C5993}"/>
    <dgm:cxn modelId="{79582689-722C-4F95-BC95-3CE4E794B6E1}" srcId="{CA042B03-1EFB-4ED3-85ED-49CE91E4373F}" destId="{E2BEEB99-A763-4FBC-A8D5-8FED6447A53A}" srcOrd="1" destOrd="0" parTransId="{2998D028-E10B-4FB9-861A-0F6B143617F5}" sibTransId="{836936CF-A23F-4935-A445-13517D543C52}"/>
    <dgm:cxn modelId="{3D090EA4-4B12-411B-8E7D-F4252D6CBA14}" type="presOf" srcId="{BB22BFB5-2669-4AF6-B814-F804F16E8195}" destId="{B3590374-8C4B-408C-BCEC-96E5E46B3833}" srcOrd="0" destOrd="0" presId="urn:microsoft.com/office/officeart/2005/8/layout/radial4"/>
    <dgm:cxn modelId="{116D3ADF-23FC-4225-8110-ABC9854AE809}" srcId="{98D1BE24-F66D-4896-8B17-684C3D862FEB}" destId="{CA042B03-1EFB-4ED3-85ED-49CE91E4373F}" srcOrd="0" destOrd="0" parTransId="{D7E71C2D-A642-442E-B658-41E3EE44D7E3}" sibTransId="{E86CD64D-90F7-469D-9263-681FA6EEF752}"/>
    <dgm:cxn modelId="{71B54F9B-D3AC-479E-87E3-85AF6BD9165B}" type="presParOf" srcId="{3330FC96-C689-4536-8ABA-21E00E71E6E3}" destId="{3B5F5117-7FD2-499F-9715-BE0F4CFC6D7F}" srcOrd="0" destOrd="0" presId="urn:microsoft.com/office/officeart/2005/8/layout/radial4"/>
    <dgm:cxn modelId="{236BBA90-266B-4827-928E-EB8E3BB24B6C}" type="presParOf" srcId="{3330FC96-C689-4536-8ABA-21E00E71E6E3}" destId="{A0C21482-4C1E-4203-8DED-A2E7C6892F76}" srcOrd="1" destOrd="0" presId="urn:microsoft.com/office/officeart/2005/8/layout/radial4"/>
    <dgm:cxn modelId="{504EEDCB-9FAD-4414-B397-58826BF73BA3}" type="presParOf" srcId="{3330FC96-C689-4536-8ABA-21E00E71E6E3}" destId="{78A5F54B-D403-450D-8D80-89446CAD26D2}" srcOrd="2" destOrd="0" presId="urn:microsoft.com/office/officeart/2005/8/layout/radial4"/>
    <dgm:cxn modelId="{BCBFA14B-E41C-4798-9D2F-8700BDBE32F3}" type="presParOf" srcId="{3330FC96-C689-4536-8ABA-21E00E71E6E3}" destId="{0F0834DE-A6EE-4B22-87F1-D5BEFEBC4AAD}" srcOrd="3" destOrd="0" presId="urn:microsoft.com/office/officeart/2005/8/layout/radial4"/>
    <dgm:cxn modelId="{AA110716-0D54-4048-AF97-B9CC08192D64}" type="presParOf" srcId="{3330FC96-C689-4536-8ABA-21E00E71E6E3}" destId="{A8292AFE-4262-41F4-BAFC-CB22B7F345C9}" srcOrd="4" destOrd="0" presId="urn:microsoft.com/office/officeart/2005/8/layout/radial4"/>
    <dgm:cxn modelId="{0E0646DF-A78B-46E3-BB19-3E2C9D27B80F}" type="presParOf" srcId="{3330FC96-C689-4536-8ABA-21E00E71E6E3}" destId="{18182AB5-9E7D-4519-868F-78209EAD8017}" srcOrd="5" destOrd="0" presId="urn:microsoft.com/office/officeart/2005/8/layout/radial4"/>
    <dgm:cxn modelId="{DD1ACE2F-4462-48CF-A688-E7BC3EE7FCE1}" type="presParOf" srcId="{3330FC96-C689-4536-8ABA-21E00E71E6E3}" destId="{9F0C8E1A-26F7-4B00-A582-8A76003955A7}" srcOrd="6" destOrd="0" presId="urn:microsoft.com/office/officeart/2005/8/layout/radial4"/>
    <dgm:cxn modelId="{1C9176A5-0C3E-4C77-9584-2767DEEFE571}" type="presParOf" srcId="{3330FC96-C689-4536-8ABA-21E00E71E6E3}" destId="{0A61E686-E454-436B-8F2D-8AD1191B76A4}" srcOrd="7" destOrd="0" presId="urn:microsoft.com/office/officeart/2005/8/layout/radial4"/>
    <dgm:cxn modelId="{44CFB845-C0D7-4696-B168-F1526E3F2B46}" type="presParOf" srcId="{3330FC96-C689-4536-8ABA-21E00E71E6E3}" destId="{B3590374-8C4B-408C-BCEC-96E5E46B3833}" srcOrd="8"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F5117-7FD2-499F-9715-BE0F4CFC6D7F}">
      <dsp:nvSpPr>
        <dsp:cNvPr id="0" name=""/>
        <dsp:cNvSpPr/>
      </dsp:nvSpPr>
      <dsp:spPr>
        <a:xfrm>
          <a:off x="1567569" y="1303787"/>
          <a:ext cx="1159571" cy="115957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医疗</a:t>
          </a:r>
          <a:endParaRPr lang="en-US" altLang="zh-CN" sz="1800" b="1" kern="1200" dirty="0">
            <a:latin typeface="微软雅黑" panose="020B0503020204020204" pitchFamily="34" charset="-122"/>
            <a:ea typeface="微软雅黑" panose="020B0503020204020204" pitchFamily="34" charset="-122"/>
          </a:endParaRPr>
        </a:p>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服务</a:t>
          </a:r>
        </a:p>
      </dsp:txBody>
      <dsp:txXfrm>
        <a:off x="1737384" y="1473602"/>
        <a:ext cx="819941" cy="819941"/>
      </dsp:txXfrm>
    </dsp:sp>
    <dsp:sp modelId="{A0C21482-4C1E-4203-8DED-A2E7C6892F76}">
      <dsp:nvSpPr>
        <dsp:cNvPr id="0" name=""/>
        <dsp:cNvSpPr/>
      </dsp:nvSpPr>
      <dsp:spPr>
        <a:xfrm rot="11700000">
          <a:off x="593948" y="1430169"/>
          <a:ext cx="955922" cy="330477"/>
        </a:xfrm>
        <a:prstGeom prst="lef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8A5F54B-D403-450D-8D80-89446CAD26D2}">
      <dsp:nvSpPr>
        <dsp:cNvPr id="0" name=""/>
        <dsp:cNvSpPr/>
      </dsp:nvSpPr>
      <dsp:spPr>
        <a:xfrm>
          <a:off x="59438" y="1031066"/>
          <a:ext cx="1101593" cy="88127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商业智能</a:t>
          </a:r>
        </a:p>
      </dsp:txBody>
      <dsp:txXfrm>
        <a:off x="85250" y="1056878"/>
        <a:ext cx="1049969" cy="829650"/>
      </dsp:txXfrm>
    </dsp:sp>
    <dsp:sp modelId="{0F0834DE-A6EE-4B22-87F1-D5BEFEBC4AAD}">
      <dsp:nvSpPr>
        <dsp:cNvPr id="0" name=""/>
        <dsp:cNvSpPr/>
      </dsp:nvSpPr>
      <dsp:spPr>
        <a:xfrm rot="14700000">
          <a:off x="1198857" y="709266"/>
          <a:ext cx="955922" cy="330477"/>
        </a:xfrm>
        <a:prstGeom prst="lef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8292AFE-4262-41F4-BAFC-CB22B7F345C9}">
      <dsp:nvSpPr>
        <dsp:cNvPr id="0" name=""/>
        <dsp:cNvSpPr/>
      </dsp:nvSpPr>
      <dsp:spPr>
        <a:xfrm>
          <a:off x="924027" y="688"/>
          <a:ext cx="1101593" cy="88127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大数据</a:t>
          </a:r>
        </a:p>
      </dsp:txBody>
      <dsp:txXfrm>
        <a:off x="949839" y="26500"/>
        <a:ext cx="1049969" cy="829650"/>
      </dsp:txXfrm>
    </dsp:sp>
    <dsp:sp modelId="{18182AB5-9E7D-4519-868F-78209EAD8017}">
      <dsp:nvSpPr>
        <dsp:cNvPr id="0" name=""/>
        <dsp:cNvSpPr/>
      </dsp:nvSpPr>
      <dsp:spPr>
        <a:xfrm rot="17700000">
          <a:off x="2139929" y="709266"/>
          <a:ext cx="955922" cy="330477"/>
        </a:xfrm>
        <a:prstGeom prst="lef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F0C8E1A-26F7-4B00-A582-8A76003955A7}">
      <dsp:nvSpPr>
        <dsp:cNvPr id="0" name=""/>
        <dsp:cNvSpPr/>
      </dsp:nvSpPr>
      <dsp:spPr>
        <a:xfrm>
          <a:off x="2269089" y="688"/>
          <a:ext cx="1101593" cy="88127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互联网</a:t>
          </a:r>
        </a:p>
      </dsp:txBody>
      <dsp:txXfrm>
        <a:off x="2294901" y="26500"/>
        <a:ext cx="1049969" cy="829650"/>
      </dsp:txXfrm>
    </dsp:sp>
    <dsp:sp modelId="{0A61E686-E454-436B-8F2D-8AD1191B76A4}">
      <dsp:nvSpPr>
        <dsp:cNvPr id="0" name=""/>
        <dsp:cNvSpPr/>
      </dsp:nvSpPr>
      <dsp:spPr>
        <a:xfrm rot="20700000">
          <a:off x="2744838" y="1430169"/>
          <a:ext cx="955922" cy="330477"/>
        </a:xfrm>
        <a:prstGeom prst="lef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3590374-8C4B-408C-BCEC-96E5E46B3833}">
      <dsp:nvSpPr>
        <dsp:cNvPr id="0" name=""/>
        <dsp:cNvSpPr/>
      </dsp:nvSpPr>
      <dsp:spPr>
        <a:xfrm>
          <a:off x="3133678" y="1031066"/>
          <a:ext cx="1101593" cy="88127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区块链</a:t>
          </a:r>
        </a:p>
      </dsp:txBody>
      <dsp:txXfrm>
        <a:off x="3159490" y="1056878"/>
        <a:ext cx="1049969" cy="82965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6EC6A-ED0B-4A09-82A5-4C14A7C86C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1E1AE-C218-4583-968B-C6A5D62E58B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F1E1AE-C218-4583-968B-C6A5D62E58B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文本">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 descr="40.png"/>
          <p:cNvPicPr>
            <a:picLocks noChangeAspect="1"/>
          </p:cNvPicPr>
          <p:nvPr userDrawn="1"/>
        </p:nvPicPr>
        <p:blipFill>
          <a:blip r:embed="rId3">
            <a:extLst>
              <a:ext uri="{28A0092B-C50C-407E-A947-70E740481C1C}">
                <a14:useLocalDpi xmlns:a14="http://schemas.microsoft.com/office/drawing/2010/main" val="0"/>
              </a:ext>
            </a:extLst>
          </a:blip>
          <a:srcRect t="14302" b="15471"/>
          <a:stretch>
            <a:fillRect/>
          </a:stretch>
        </p:blipFill>
        <p:spPr bwMode="auto">
          <a:xfrm>
            <a:off x="714375" y="71438"/>
            <a:ext cx="80010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pic>
        <p:nvPicPr>
          <p:cNvPr id="2" name="图片 1" descr="4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14375"/>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自定义版式">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 descr="40.png"/>
          <p:cNvPicPr>
            <a:picLocks noChangeAspect="1"/>
          </p:cNvPicPr>
          <p:nvPr userDrawn="1"/>
        </p:nvPicPr>
        <p:blipFill>
          <a:blip r:embed="rId3">
            <a:extLst>
              <a:ext uri="{28A0092B-C50C-407E-A947-70E740481C1C}">
                <a14:useLocalDpi xmlns:a14="http://schemas.microsoft.com/office/drawing/2010/main" val="0"/>
              </a:ext>
            </a:extLst>
          </a:blip>
          <a:srcRect t="14497" b="11702"/>
          <a:stretch>
            <a:fillRect/>
          </a:stretch>
        </p:blipFill>
        <p:spPr bwMode="auto">
          <a:xfrm>
            <a:off x="469900" y="0"/>
            <a:ext cx="8001000"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椭圆-4.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81825" y="4645025"/>
            <a:ext cx="928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椭圆-4.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10450" y="4645025"/>
            <a:ext cx="928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椭圆-4.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58050" y="4787900"/>
            <a:ext cx="288925"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椭圆-4.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702550" y="4792663"/>
            <a:ext cx="287338"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单独logo.png"/>
          <p:cNvPicPr>
            <a:picLocks noChangeAspect="1"/>
          </p:cNvPicPr>
          <p:nvPr userDrawn="1"/>
        </p:nvPicPr>
        <p:blipFill>
          <a:blip r:embed="rId6">
            <a:lum bright="4000"/>
            <a:extLst>
              <a:ext uri="{28A0092B-C50C-407E-A947-70E740481C1C}">
                <a14:useLocalDpi xmlns:a14="http://schemas.microsoft.com/office/drawing/2010/main" val="0"/>
              </a:ext>
            </a:extLst>
          </a:blip>
          <a:srcRect/>
          <a:stretch>
            <a:fillRect/>
          </a:stretch>
        </p:blipFill>
        <p:spPr bwMode="auto">
          <a:xfrm>
            <a:off x="6440488" y="2135188"/>
            <a:ext cx="20510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2" name="图片 1" descr="4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14375"/>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userDrawn="1"/>
        </p:nvSpPr>
        <p:spPr>
          <a:xfrm>
            <a:off x="276225" y="252413"/>
            <a:ext cx="8567738" cy="503237"/>
          </a:xfrm>
          <a:prstGeom prst="roundRect">
            <a:avLst/>
          </a:prstGeom>
          <a:solidFill>
            <a:srgbClr val="1B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pic>
        <p:nvPicPr>
          <p:cNvPr id="4" name="图片 3" descr="健客logo--健康到家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78675" y="368300"/>
            <a:ext cx="13700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push dir="u"/>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xml"/><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5" Type="http://schemas.openxmlformats.org/officeDocument/2006/relationships/slideLayout" Target="../slideLayouts/slideLayout6.xml"/><Relationship Id="rId14" Type="http://schemas.openxmlformats.org/officeDocument/2006/relationships/image" Target="../media/image30.jpeg"/><Relationship Id="rId13" Type="http://schemas.openxmlformats.org/officeDocument/2006/relationships/image" Target="../media/image29.jpeg"/><Relationship Id="rId12" Type="http://schemas.openxmlformats.org/officeDocument/2006/relationships/image" Target="../media/image28.jpeg"/><Relationship Id="rId11" Type="http://schemas.openxmlformats.org/officeDocument/2006/relationships/image" Target="../media/image27.jpeg"/><Relationship Id="rId10" Type="http://schemas.openxmlformats.org/officeDocument/2006/relationships/image" Target="../media/image26.jpeg"/><Relationship Id="rId1"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5"/>
          <p:cNvSpPr>
            <a:spLocks noChangeArrowheads="1"/>
          </p:cNvSpPr>
          <p:nvPr/>
        </p:nvSpPr>
        <p:spPr bwMode="auto">
          <a:xfrm>
            <a:off x="539552" y="329406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600" dirty="0">
                <a:solidFill>
                  <a:schemeClr val="bg1"/>
                </a:solidFill>
                <a:latin typeface="微软雅黑" panose="020B0503020204020204" pitchFamily="34" charset="-122"/>
                <a:ea typeface="微软雅黑" panose="020B0503020204020204" pitchFamily="34" charset="-122"/>
              </a:rPr>
              <a:t>2017.3.8</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5123" name="图片 7"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500" y="4484688"/>
            <a:ext cx="15303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9552" y="556320"/>
            <a:ext cx="6264696" cy="1614096"/>
          </a:xfrm>
          <a:prstGeom prst="rect">
            <a:avLst/>
          </a:prstGeom>
        </p:spPr>
        <p:txBody>
          <a:bodyPr wrap="square">
            <a:spAutoFit/>
          </a:bodyPr>
          <a:lstStyle/>
          <a:p>
            <a:pPr eaLnBrk="1" hangingPunct="1">
              <a:lnSpc>
                <a:spcPts val="6400"/>
              </a:lnSpc>
            </a:pPr>
            <a:r>
              <a:rPr lang="zh-CN" altLang="zh-CN" sz="28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基于医疗服务的互联网商业智能系统</a:t>
            </a:r>
            <a:endParaRPr lang="zh-CN" altLang="zh-CN" sz="28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eaLnBrk="1" hangingPunct="1">
              <a:lnSpc>
                <a:spcPts val="6400"/>
              </a:lnSpc>
            </a:pPr>
            <a:r>
              <a:rPr lang="zh-CN" altLang="zh-CN" sz="28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项目介绍</a:t>
            </a:r>
            <a:endParaRPr lang="zh-CN" altLang="zh-CN" sz="28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副标题 2"/>
          <p:cNvSpPr txBox="1">
            <a:spLocks noChangeArrowheads="1"/>
          </p:cNvSpPr>
          <p:nvPr/>
        </p:nvSpPr>
        <p:spPr>
          <a:xfrm>
            <a:off x="539000" y="2545596"/>
            <a:ext cx="5770880" cy="74136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zh-CN" altLang="en-US" sz="2000" dirty="0">
                <a:solidFill>
                  <a:schemeClr val="bg1"/>
                </a:solidFill>
                <a:latin typeface="微软雅黑" panose="020B0503020204020204" pitchFamily="34" charset="-122"/>
                <a:ea typeface="微软雅黑" panose="020B0503020204020204" pitchFamily="34" charset="-122"/>
                <a:sym typeface="+mn-ea"/>
              </a:rPr>
              <a:t>申报单位：</a:t>
            </a:r>
            <a:r>
              <a:rPr lang="zh-CN" altLang="zh-CN" sz="2000"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广州星域信息科技有限公司</a:t>
            </a:r>
            <a:endParaRPr lang="zh-CN" altLang="en-US" sz="2000" dirty="0">
              <a:solidFill>
                <a:schemeClr val="bg1"/>
              </a:solidFill>
              <a:latin typeface="微软雅黑" panose="020B0503020204020204" pitchFamily="34" charset="-122"/>
              <a:ea typeface="微软雅黑" panose="020B0503020204020204" pitchFamily="34" charset="-122"/>
            </a:endParaRPr>
          </a:p>
          <a:p>
            <a:pPr marL="0" indent="0" algn="l">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汇报人：尹兴垚</a:t>
            </a:r>
            <a:endParaRPr lang="zh-CN" altLang="en-US" sz="2000" dirty="0">
              <a:solidFill>
                <a:schemeClr val="bg1"/>
              </a:solidFill>
              <a:latin typeface="微软雅黑" panose="020B0503020204020204" pitchFamily="34" charset="-122"/>
              <a:ea typeface="微软雅黑" panose="020B0503020204020204" pitchFamily="34" charset="-122"/>
            </a:endParaRPr>
          </a:p>
          <a:p>
            <a:pPr marL="0" indent="0" eaLnBrk="1" hangingPunct="1">
              <a:buFont typeface="Arial" panose="020B0604020202020204" pitchFamily="34" charset="0"/>
              <a:buNone/>
              <a:defRPr/>
            </a:pPr>
            <a:endParaRPr lang="en-US" altLang="zh-CN" sz="2400" kern="1400"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268288"/>
            <a:ext cx="1415772" cy="461665"/>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项目投入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36712" y="1204392"/>
            <a:ext cx="7470576" cy="2951898"/>
          </a:xfrm>
          <a:prstGeom prst="rect">
            <a:avLst/>
          </a:prstGeom>
        </p:spPr>
        <p:txBody>
          <a:bodyPr wrap="square">
            <a:spAutoFit/>
          </a:bodyPr>
          <a:lstStyle/>
          <a:p>
            <a:pPr>
              <a:lnSpc>
                <a:spcPct val="150000"/>
              </a:lnSpc>
            </a:pPr>
            <a:r>
              <a:rPr lang="zh-CN" altLang="en-US" dirty="0">
                <a:solidFill>
                  <a:srgbClr val="00B0F0"/>
                </a:solidFill>
                <a:latin typeface="微软雅黑" panose="020B0503020204020204" pitchFamily="34" charset="-122"/>
                <a:ea typeface="微软雅黑" panose="020B0503020204020204" pitchFamily="34" charset="-122"/>
                <a:sym typeface="+mn-ea"/>
              </a:rPr>
              <a:t>   本项目总投资482.11 万元，其中设备购置费146.49 万元、软件版权费用123.38 万元、人员费用212.25 万元，项目资金全部由我公司自筹。</a:t>
            </a:r>
            <a:endParaRPr lang="en-US" altLang="zh-CN" dirty="0">
              <a:solidFill>
                <a:srgbClr val="00B0F0"/>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rgbClr val="00B0F0"/>
              </a:solidFill>
              <a:latin typeface="微软雅黑" panose="020B0503020204020204" pitchFamily="34" charset="-122"/>
              <a:ea typeface="微软雅黑" panose="020B0503020204020204" pitchFamily="34" charset="-122"/>
              <a:sym typeface="+mn-ea"/>
            </a:endParaRPr>
          </a:p>
          <a:p>
            <a:pPr>
              <a:lnSpc>
                <a:spcPct val="150000"/>
              </a:lnSpc>
            </a:pPr>
            <a:r>
              <a:rPr lang="zh-CN" altLang="en-US" dirty="0">
                <a:solidFill>
                  <a:srgbClr val="00B0F0"/>
                </a:solidFill>
                <a:latin typeface="微软雅黑" panose="020B0503020204020204" pitchFamily="34" charset="-122"/>
                <a:ea typeface="微软雅黑" panose="020B0503020204020204" pitchFamily="34" charset="-122"/>
                <a:sym typeface="+mn-ea"/>
              </a:rPr>
              <a:t>   本项目团队人员共21 人，是一支高素质、经验丰富的精英团队，工作背景及专业涉及管理、计算机科学与技术、电子商务、软件工程等方面，知识结构的互补与复合性增强了星域的持续创新能力。本项目通过科学、有效的组织管理结构，确保项目的顺利组织与推进。</a:t>
            </a:r>
            <a:endParaRPr lang="zh-CN" altLang="en-US"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3312" y="268288"/>
            <a:ext cx="1415772" cy="461665"/>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项目计划</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46760" y="1492424"/>
            <a:ext cx="7832090" cy="3384550"/>
          </a:xfrm>
          <a:prstGeom prst="rect">
            <a:avLst/>
          </a:prstGeom>
        </p:spPr>
      </p:pic>
      <p:sp>
        <p:nvSpPr>
          <p:cNvPr id="5" name="矩形 4"/>
          <p:cNvSpPr/>
          <p:nvPr/>
        </p:nvSpPr>
        <p:spPr>
          <a:xfrm>
            <a:off x="755576" y="841593"/>
            <a:ext cx="7832090" cy="646331"/>
          </a:xfrm>
          <a:prstGeom prst="rect">
            <a:avLst/>
          </a:prstGeom>
        </p:spPr>
        <p:txBody>
          <a:bodyPr wrap="square">
            <a:spAutoFit/>
          </a:bodyPr>
          <a:lstStyle/>
          <a:p>
            <a:pPr>
              <a:lnSpc>
                <a:spcPct val="100000"/>
              </a:lnSpc>
            </a:pPr>
            <a:r>
              <a:rPr lang="zh-CN" altLang="en-US" dirty="0">
                <a:solidFill>
                  <a:srgbClr val="00B0F0"/>
                </a:solidFill>
                <a:latin typeface="微软雅黑" panose="020B0503020204020204" pitchFamily="34" charset="-122"/>
                <a:ea typeface="微软雅黑" panose="020B0503020204020204" pitchFamily="34" charset="-122"/>
              </a:rPr>
              <a:t>项目已于2017 年1 月开始进行筹划设计，并于2018 年8 月全部开发完成。目前本项目已进入试运行阶段。</a:t>
            </a:r>
            <a:endParaRPr lang="zh-CN" altLang="en-US"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7"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500" y="4484688"/>
            <a:ext cx="15303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8000" y="0"/>
            <a:ext cx="952500" cy="1035050"/>
          </a:xfrm>
          <a:prstGeom prst="rect">
            <a:avLst/>
          </a:prstGeom>
          <a:solidFill>
            <a:srgbClr val="1A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9220" name="TextBox 8"/>
          <p:cNvSpPr txBox="1">
            <a:spLocks noChangeArrowheads="1"/>
          </p:cNvSpPr>
          <p:nvPr/>
        </p:nvSpPr>
        <p:spPr bwMode="auto">
          <a:xfrm>
            <a:off x="346075" y="671513"/>
            <a:ext cx="12763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300">
                <a:solidFill>
                  <a:schemeClr val="bg1"/>
                </a:solidFill>
                <a:latin typeface="Britannic Bold" panose="020B0903060703020204" pitchFamily="34" charset="0"/>
                <a:ea typeface="微软雅黑" panose="020B0503020204020204" pitchFamily="34" charset="-122"/>
              </a:rPr>
              <a:t>PART THREE</a:t>
            </a:r>
            <a:endParaRPr lang="zh-CN" altLang="en-US" sz="1300">
              <a:solidFill>
                <a:schemeClr val="bg1"/>
              </a:solidFill>
              <a:latin typeface="Britannic Bold" panose="020B0903060703020204" pitchFamily="34" charset="0"/>
              <a:ea typeface="微软雅黑" panose="020B0503020204020204" pitchFamily="34" charset="-122"/>
            </a:endParaRPr>
          </a:p>
        </p:txBody>
      </p:sp>
      <p:sp>
        <p:nvSpPr>
          <p:cNvPr id="9221" name="TextBox 9"/>
          <p:cNvSpPr txBox="1">
            <a:spLocks noChangeArrowheads="1"/>
          </p:cNvSpPr>
          <p:nvPr/>
        </p:nvSpPr>
        <p:spPr bwMode="auto">
          <a:xfrm>
            <a:off x="446088" y="120650"/>
            <a:ext cx="107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chemeClr val="bg1"/>
                </a:solidFill>
                <a:latin typeface="Impact" panose="020B0806030902050204" pitchFamily="34" charset="0"/>
              </a:rPr>
              <a:t>03</a:t>
            </a:r>
            <a:endParaRPr lang="zh-CN" altLang="en-US" sz="4000">
              <a:solidFill>
                <a:schemeClr val="bg1"/>
              </a:solidFill>
              <a:latin typeface="Impact" panose="020B0806030902050204" pitchFamily="34" charset="0"/>
            </a:endParaRPr>
          </a:p>
        </p:txBody>
      </p:sp>
      <p:sp>
        <p:nvSpPr>
          <p:cNvPr id="2" name="矩形 1"/>
          <p:cNvSpPr/>
          <p:nvPr/>
        </p:nvSpPr>
        <p:spPr>
          <a:xfrm>
            <a:off x="2888231" y="1649214"/>
            <a:ext cx="2954656" cy="923330"/>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5400" b="1" dirty="0">
                <a:latin typeface="微软雅黑" panose="020B0503020204020204" pitchFamily="34" charset="-122"/>
                <a:ea typeface="微软雅黑" panose="020B0503020204020204" pitchFamily="34" charset="-122"/>
              </a:rPr>
              <a:t>经济效益</a:t>
            </a:r>
            <a:endParaRPr lang="zh-CN" altLang="en-US" sz="5400" b="1" dirty="0">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251520" y="284957"/>
            <a:ext cx="4968552" cy="424732"/>
          </a:xfrm>
          <a:prstGeom prst="rect">
            <a:avLst/>
          </a:prstGeom>
          <a:noFill/>
          <a:ln w="9525">
            <a:noFill/>
          </a:ln>
        </p:spPr>
        <p:txBody>
          <a:bodyPr wrap="square">
            <a:spAutoFit/>
          </a:bodyPr>
          <a:lstStyle/>
          <a:p>
            <a:pPr rtl="0" eaLnBrk="0" hangingPunct="0">
              <a:lnSpc>
                <a:spcPct val="90000"/>
              </a:lnSpc>
              <a:defRPr/>
            </a:pPr>
            <a:r>
              <a:rPr lang="zh-CN" altLang="en-US" sz="2400" b="1" dirty="0">
                <a:solidFill>
                  <a:prstClr val="white"/>
                </a:solidFill>
                <a:latin typeface="微软雅黑" panose="020B0503020204020204" pitchFamily="34" charset="-122"/>
                <a:ea typeface="微软雅黑" panose="020B0503020204020204" pitchFamily="34" charset="-122"/>
              </a:rPr>
              <a:t>经济效益情况</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1304764" y="1695381"/>
            <a:ext cx="6534472" cy="1754326"/>
          </a:xfrm>
          <a:prstGeom prst="rect">
            <a:avLst/>
          </a:prstGeom>
        </p:spPr>
        <p:txBody>
          <a:bodyPr wrap="square">
            <a:spAutoFit/>
          </a:bodyPr>
          <a:lstStyle/>
          <a:p>
            <a:r>
              <a:rPr lang="zh-CN" altLang="en-US" dirty="0">
                <a:solidFill>
                  <a:srgbClr val="00B0F0"/>
                </a:solidFill>
                <a:latin typeface="微软雅黑" panose="020B0503020204020204" pitchFamily="34" charset="-122"/>
                <a:ea typeface="微软雅黑" panose="020B0503020204020204" pitchFamily="34" charset="-122"/>
                <a:sym typeface="+mn-ea"/>
              </a:rPr>
              <a:t>基于医疗服务的互联网商业智能系统建设项目主要是面向全国寻医问药的消费者、医药行业渠道商等需求群体。计划到2019 年新增注册用户30 万人，计划服务10 万个精准客户，线上问诊接待量新增100 万人次。项目实施推广成熟后，在原有业务基础上预计年新增销售收入1,000 万元，利润500 万元，新增税收50 万元。</a:t>
            </a:r>
            <a:endParaRPr lang="zh-CN" altLang="en-US"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7"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500" y="4484688"/>
            <a:ext cx="15303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8000" y="0"/>
            <a:ext cx="952500" cy="1035050"/>
          </a:xfrm>
          <a:prstGeom prst="rect">
            <a:avLst/>
          </a:prstGeom>
          <a:solidFill>
            <a:srgbClr val="1A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9220" name="TextBox 8"/>
          <p:cNvSpPr txBox="1">
            <a:spLocks noChangeArrowheads="1"/>
          </p:cNvSpPr>
          <p:nvPr/>
        </p:nvSpPr>
        <p:spPr bwMode="auto">
          <a:xfrm>
            <a:off x="346075" y="671513"/>
            <a:ext cx="12763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300">
                <a:solidFill>
                  <a:schemeClr val="bg1"/>
                </a:solidFill>
                <a:latin typeface="Britannic Bold" panose="020B0903060703020204" pitchFamily="34" charset="0"/>
                <a:ea typeface="微软雅黑" panose="020B0503020204020204" pitchFamily="34" charset="-122"/>
              </a:rPr>
              <a:t>PART THREE</a:t>
            </a:r>
            <a:endParaRPr lang="zh-CN" altLang="en-US" sz="1300">
              <a:solidFill>
                <a:schemeClr val="bg1"/>
              </a:solidFill>
              <a:latin typeface="Britannic Bold" panose="020B0903060703020204" pitchFamily="34" charset="0"/>
              <a:ea typeface="微软雅黑" panose="020B0503020204020204" pitchFamily="34" charset="-122"/>
            </a:endParaRPr>
          </a:p>
        </p:txBody>
      </p:sp>
      <p:sp>
        <p:nvSpPr>
          <p:cNvPr id="9221" name="TextBox 9"/>
          <p:cNvSpPr txBox="1">
            <a:spLocks noChangeArrowheads="1"/>
          </p:cNvSpPr>
          <p:nvPr/>
        </p:nvSpPr>
        <p:spPr bwMode="auto">
          <a:xfrm>
            <a:off x="446088" y="120650"/>
            <a:ext cx="107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chemeClr val="bg1"/>
                </a:solidFill>
                <a:latin typeface="Impact" panose="020B0806030902050204" pitchFamily="34" charset="0"/>
              </a:rPr>
              <a:t>03</a:t>
            </a:r>
            <a:endParaRPr lang="zh-CN" altLang="en-US" sz="4000">
              <a:solidFill>
                <a:schemeClr val="bg1"/>
              </a:solidFill>
              <a:latin typeface="Impact" panose="020B0806030902050204" pitchFamily="34" charset="0"/>
            </a:endParaRPr>
          </a:p>
        </p:txBody>
      </p:sp>
      <p:sp>
        <p:nvSpPr>
          <p:cNvPr id="2" name="矩形 1"/>
          <p:cNvSpPr/>
          <p:nvPr/>
        </p:nvSpPr>
        <p:spPr>
          <a:xfrm>
            <a:off x="2888231" y="1649214"/>
            <a:ext cx="2954656" cy="923330"/>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5400" b="1" dirty="0">
                <a:latin typeface="微软雅黑" panose="020B0503020204020204" pitchFamily="34" charset="-122"/>
                <a:ea typeface="微软雅黑" panose="020B0503020204020204" pitchFamily="34" charset="-122"/>
              </a:rPr>
              <a:t>系统演示</a:t>
            </a:r>
            <a:endParaRPr lang="zh-CN" altLang="en-US" sz="5400" b="1" dirty="0">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251520" y="284957"/>
            <a:ext cx="4968552" cy="424732"/>
          </a:xfrm>
          <a:prstGeom prst="rect">
            <a:avLst/>
          </a:prstGeom>
          <a:noFill/>
          <a:ln w="9525">
            <a:noFill/>
          </a:ln>
        </p:spPr>
        <p:txBody>
          <a:bodyPr wrap="square">
            <a:spAutoFit/>
          </a:bodyPr>
          <a:lstStyle/>
          <a:p>
            <a:pPr rtl="0" eaLnBrk="0" hangingPunct="0">
              <a:lnSpc>
                <a:spcPct val="90000"/>
              </a:lnSpc>
              <a:defRPr/>
            </a:pPr>
            <a:r>
              <a:rPr lang="zh-CN" altLang="en-US" sz="2400" b="1" dirty="0">
                <a:solidFill>
                  <a:prstClr val="white"/>
                </a:solidFill>
                <a:latin typeface="微软雅黑" panose="020B0503020204020204" pitchFamily="34" charset="-122"/>
                <a:ea typeface="微软雅黑" panose="020B0503020204020204" pitchFamily="34" charset="-122"/>
              </a:rPr>
              <a:t>用户行为分析系统</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608" y="772344"/>
            <a:ext cx="6761896" cy="1224136"/>
          </a:xfrm>
          <a:prstGeom prst="rect">
            <a:avLst/>
          </a:prstGeom>
        </p:spPr>
      </p:pic>
      <p:pic>
        <p:nvPicPr>
          <p:cNvPr id="249" name="图片 2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1973143"/>
            <a:ext cx="5057039" cy="2451818"/>
          </a:xfrm>
          <a:prstGeom prst="rect">
            <a:avLst/>
          </a:prstGeom>
        </p:spPr>
      </p:pic>
      <p:sp>
        <p:nvSpPr>
          <p:cNvPr id="33" name="矩形 32"/>
          <p:cNvSpPr/>
          <p:nvPr/>
        </p:nvSpPr>
        <p:spPr>
          <a:xfrm>
            <a:off x="827584" y="2463368"/>
            <a:ext cx="2232248" cy="1477328"/>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rgbClr val="00B0F0"/>
                </a:solidFill>
                <a:latin typeface="微软雅黑" panose="020B0503020204020204" pitchFamily="34" charset="-122"/>
                <a:ea typeface="微软雅黑" panose="020B0503020204020204" pitchFamily="34" charset="-122"/>
              </a:rPr>
              <a:t>PV</a:t>
            </a:r>
            <a:r>
              <a:rPr lang="zh-CN" altLang="en-US" dirty="0">
                <a:solidFill>
                  <a:srgbClr val="00B0F0"/>
                </a:solidFill>
                <a:latin typeface="微软雅黑" panose="020B0503020204020204" pitchFamily="34" charset="-122"/>
                <a:ea typeface="微软雅黑" panose="020B0503020204020204" pitchFamily="34" charset="-122"/>
              </a:rPr>
              <a:t>／</a:t>
            </a:r>
            <a:r>
              <a:rPr lang="en-US" altLang="zh-CN" dirty="0">
                <a:solidFill>
                  <a:srgbClr val="00B0F0"/>
                </a:solidFill>
                <a:latin typeface="微软雅黑" panose="020B0503020204020204" pitchFamily="34" charset="-122"/>
                <a:ea typeface="微软雅黑" panose="020B0503020204020204" pitchFamily="34" charset="-122"/>
              </a:rPr>
              <a:t>UV</a:t>
            </a:r>
            <a:endParaRPr lang="en-US" altLang="zh-CN" dirty="0">
              <a:solidFill>
                <a:srgbClr val="00B0F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B0F0"/>
                </a:solidFill>
                <a:latin typeface="微软雅黑" panose="020B0503020204020204" pitchFamily="34" charset="-122"/>
                <a:ea typeface="微软雅黑" panose="020B0503020204020204" pitchFamily="34" charset="-122"/>
              </a:rPr>
              <a:t>新用户数</a:t>
            </a:r>
            <a:endParaRPr lang="zh-CN" altLang="en-US" dirty="0">
              <a:solidFill>
                <a:srgbClr val="00B0F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B0F0"/>
                </a:solidFill>
                <a:latin typeface="微软雅黑" panose="020B0503020204020204" pitchFamily="34" charset="-122"/>
                <a:ea typeface="微软雅黑" panose="020B0503020204020204" pitchFamily="34" charset="-122"/>
              </a:rPr>
              <a:t>新用户占比</a:t>
            </a:r>
            <a:endParaRPr lang="zh-CN" altLang="en-US" dirty="0">
              <a:solidFill>
                <a:srgbClr val="00B0F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B0F0"/>
                </a:solidFill>
                <a:latin typeface="微软雅黑" panose="020B0503020204020204" pitchFamily="34" charset="-122"/>
                <a:ea typeface="微软雅黑" panose="020B0503020204020204" pitchFamily="34" charset="-122"/>
              </a:rPr>
              <a:t>注册转化</a:t>
            </a:r>
            <a:endParaRPr lang="zh-CN" altLang="en-US" dirty="0">
              <a:solidFill>
                <a:srgbClr val="00B0F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solidFill>
                  <a:srgbClr val="00B0F0"/>
                </a:solidFill>
                <a:latin typeface="微软雅黑" panose="020B0503020204020204" pitchFamily="34" charset="-122"/>
                <a:ea typeface="微软雅黑" panose="020B0503020204020204" pitchFamily="34" charset="-122"/>
              </a:rPr>
              <a:t>渠道用户留存</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34" name="矩形 33"/>
          <p:cNvSpPr/>
          <p:nvPr/>
        </p:nvSpPr>
        <p:spPr>
          <a:xfrm>
            <a:off x="827584" y="1990670"/>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渠道拉新</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251520" y="284957"/>
            <a:ext cx="4968552" cy="424732"/>
          </a:xfrm>
          <a:prstGeom prst="rect">
            <a:avLst/>
          </a:prstGeom>
          <a:noFill/>
          <a:ln w="9525">
            <a:noFill/>
          </a:ln>
        </p:spPr>
        <p:txBody>
          <a:bodyPr wrap="square">
            <a:spAutoFit/>
          </a:bodyPr>
          <a:lstStyle/>
          <a:p>
            <a:pPr rtl="0" eaLnBrk="0" hangingPunct="0">
              <a:lnSpc>
                <a:spcPct val="90000"/>
              </a:lnSpc>
              <a:defRPr/>
            </a:pPr>
            <a:r>
              <a:rPr lang="zh-CN" altLang="en-US" sz="2400" b="1" dirty="0">
                <a:solidFill>
                  <a:prstClr val="white"/>
                </a:solidFill>
                <a:latin typeface="微软雅黑" panose="020B0503020204020204" pitchFamily="34" charset="-122"/>
                <a:ea typeface="微软雅黑" panose="020B0503020204020204" pitchFamily="34" charset="-122"/>
              </a:rPr>
              <a:t>智能客服交互系统</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28980" y="1853997"/>
            <a:ext cx="2371090" cy="1937385"/>
            <a:chOff x="1349" y="3259"/>
            <a:chExt cx="3734" cy="3051"/>
          </a:xfrm>
        </p:grpSpPr>
        <p:sp>
          <p:nvSpPr>
            <p:cNvPr id="4" name="圆角矩形 10"/>
            <p:cNvSpPr/>
            <p:nvPr/>
          </p:nvSpPr>
          <p:spPr>
            <a:xfrm>
              <a:off x="1399" y="3259"/>
              <a:ext cx="3684" cy="455"/>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icrosoft YaHei UI" panose="020B0503020204020204" pitchFamily="34" charset="-122"/>
                  <a:ea typeface="Microsoft YaHei UI" panose="020B0503020204020204" pitchFamily="34" charset="-122"/>
                </a:rPr>
                <a:t>Query + Context</a:t>
              </a:r>
              <a:endParaRPr lang="en-US" altLang="zh-CN" sz="1200" dirty="0">
                <a:latin typeface="Microsoft YaHei UI" panose="020B0503020204020204" pitchFamily="34" charset="-122"/>
                <a:ea typeface="Microsoft YaHei UI" panose="020B0503020204020204" pitchFamily="34" charset="-122"/>
              </a:endParaRPr>
            </a:p>
          </p:txBody>
        </p:sp>
        <p:sp>
          <p:nvSpPr>
            <p:cNvPr id="5" name="圆角矩形 11"/>
            <p:cNvSpPr/>
            <p:nvPr/>
          </p:nvSpPr>
          <p:spPr>
            <a:xfrm>
              <a:off x="1349" y="4141"/>
              <a:ext cx="3733" cy="366"/>
            </a:xfrm>
            <a:prstGeom prst="round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icrosoft YaHei UI" panose="020B0503020204020204" pitchFamily="34" charset="-122"/>
                  <a:ea typeface="Microsoft YaHei UI" panose="020B0503020204020204" pitchFamily="34" charset="-122"/>
                </a:rPr>
                <a:t>意图识别</a:t>
              </a:r>
              <a:endParaRPr lang="zh-CN" altLang="en-US" sz="1200" dirty="0">
                <a:latin typeface="Microsoft YaHei UI" panose="020B0503020204020204" pitchFamily="34" charset="-122"/>
                <a:ea typeface="Microsoft YaHei UI" panose="020B0503020204020204" pitchFamily="34" charset="-122"/>
              </a:endParaRPr>
            </a:p>
          </p:txBody>
        </p:sp>
        <p:sp>
          <p:nvSpPr>
            <p:cNvPr id="6" name="圆角矩形 12"/>
            <p:cNvSpPr/>
            <p:nvPr/>
          </p:nvSpPr>
          <p:spPr>
            <a:xfrm>
              <a:off x="1349" y="4930"/>
              <a:ext cx="3734" cy="375"/>
            </a:xfrm>
            <a:prstGeom prst="round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icrosoft YaHei UI" panose="020B0503020204020204" pitchFamily="34" charset="-122"/>
                  <a:ea typeface="Microsoft YaHei UI" panose="020B0503020204020204" pitchFamily="34" charset="-122"/>
                </a:rPr>
                <a:t>对话管理</a:t>
              </a:r>
              <a:endParaRPr lang="zh-CN" altLang="en-US" sz="1200" dirty="0">
                <a:latin typeface="Microsoft YaHei UI" panose="020B0503020204020204" pitchFamily="34" charset="-122"/>
                <a:ea typeface="Microsoft YaHei UI" panose="020B0503020204020204" pitchFamily="34" charset="-122"/>
              </a:endParaRPr>
            </a:p>
          </p:txBody>
        </p:sp>
        <p:sp>
          <p:nvSpPr>
            <p:cNvPr id="7" name="圆角矩形 14"/>
            <p:cNvSpPr/>
            <p:nvPr/>
          </p:nvSpPr>
          <p:spPr>
            <a:xfrm>
              <a:off x="2760" y="5864"/>
              <a:ext cx="911" cy="447"/>
            </a:xfrm>
            <a:prstGeom prst="round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icrosoft YaHei UI" panose="020B0503020204020204" pitchFamily="34" charset="-122"/>
                  <a:ea typeface="Microsoft YaHei UI" panose="020B0503020204020204" pitchFamily="34" charset="-122"/>
                </a:rPr>
                <a:t>Task</a:t>
              </a:r>
              <a:endParaRPr lang="en-US" altLang="zh-CN" sz="1200" dirty="0">
                <a:latin typeface="Microsoft YaHei UI" panose="020B0503020204020204" pitchFamily="34" charset="-122"/>
                <a:ea typeface="Microsoft YaHei UI" panose="020B0503020204020204" pitchFamily="34" charset="-122"/>
              </a:endParaRPr>
            </a:p>
          </p:txBody>
        </p:sp>
        <p:sp>
          <p:nvSpPr>
            <p:cNvPr id="8" name="下箭头 16"/>
            <p:cNvSpPr/>
            <p:nvPr/>
          </p:nvSpPr>
          <p:spPr>
            <a:xfrm>
              <a:off x="3094" y="3762"/>
              <a:ext cx="280" cy="351"/>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下箭头 21"/>
            <p:cNvSpPr/>
            <p:nvPr/>
          </p:nvSpPr>
          <p:spPr>
            <a:xfrm>
              <a:off x="3088" y="4546"/>
              <a:ext cx="280" cy="351"/>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圆角矩形 22"/>
            <p:cNvSpPr/>
            <p:nvPr/>
          </p:nvSpPr>
          <p:spPr>
            <a:xfrm>
              <a:off x="1399" y="5864"/>
              <a:ext cx="911" cy="447"/>
            </a:xfrm>
            <a:prstGeom prst="round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icrosoft YaHei UI" panose="020B0503020204020204" pitchFamily="34" charset="-122"/>
                  <a:ea typeface="Microsoft YaHei UI" panose="020B0503020204020204" pitchFamily="34" charset="-122"/>
                </a:rPr>
                <a:t>FAQ</a:t>
              </a:r>
              <a:endParaRPr lang="en-US" altLang="zh-CN" sz="1200" dirty="0">
                <a:latin typeface="Microsoft YaHei UI" panose="020B0503020204020204" pitchFamily="34" charset="-122"/>
                <a:ea typeface="Microsoft YaHei UI" panose="020B0503020204020204" pitchFamily="34" charset="-122"/>
              </a:endParaRPr>
            </a:p>
          </p:txBody>
        </p:sp>
        <p:sp>
          <p:nvSpPr>
            <p:cNvPr id="11" name="圆角矩形 23"/>
            <p:cNvSpPr/>
            <p:nvPr/>
          </p:nvSpPr>
          <p:spPr>
            <a:xfrm>
              <a:off x="4171" y="5864"/>
              <a:ext cx="911" cy="447"/>
            </a:xfrm>
            <a:prstGeom prst="round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icrosoft YaHei UI" panose="020B0503020204020204" pitchFamily="34" charset="-122"/>
                  <a:ea typeface="Microsoft YaHei UI" panose="020B0503020204020204" pitchFamily="34" charset="-122"/>
                </a:rPr>
                <a:t>Chat</a:t>
              </a:r>
              <a:endParaRPr lang="en-US" altLang="zh-CN" sz="1200" dirty="0">
                <a:latin typeface="Microsoft YaHei UI" panose="020B0503020204020204" pitchFamily="34" charset="-122"/>
                <a:ea typeface="Microsoft YaHei UI" panose="020B0503020204020204" pitchFamily="34" charset="-122"/>
              </a:endParaRPr>
            </a:p>
          </p:txBody>
        </p:sp>
        <p:sp>
          <p:nvSpPr>
            <p:cNvPr id="12" name="下箭头 24"/>
            <p:cNvSpPr/>
            <p:nvPr/>
          </p:nvSpPr>
          <p:spPr>
            <a:xfrm>
              <a:off x="3075" y="5388"/>
              <a:ext cx="280" cy="351"/>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下箭头 25"/>
            <p:cNvSpPr/>
            <p:nvPr/>
          </p:nvSpPr>
          <p:spPr>
            <a:xfrm>
              <a:off x="1715" y="5388"/>
              <a:ext cx="280" cy="351"/>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下箭头 26"/>
            <p:cNvSpPr/>
            <p:nvPr/>
          </p:nvSpPr>
          <p:spPr>
            <a:xfrm>
              <a:off x="4487" y="5388"/>
              <a:ext cx="280" cy="351"/>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5" name="文本框 14"/>
          <p:cNvSpPr txBox="1"/>
          <p:nvPr/>
        </p:nvSpPr>
        <p:spPr>
          <a:xfrm>
            <a:off x="455930" y="1204392"/>
            <a:ext cx="2500630" cy="337185"/>
          </a:xfrm>
          <a:prstGeom prst="rect">
            <a:avLst/>
          </a:prstGeom>
          <a:noFill/>
        </p:spPr>
        <p:txBody>
          <a:bodyPr wrap="none" rtlCol="0">
            <a:spAutoFit/>
          </a:bodyPr>
          <a:lstStyle/>
          <a:p>
            <a:pPr marL="285750" indent="-285750">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智能客服系统内部流程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4327525" y="1246272"/>
            <a:ext cx="2907030" cy="337185"/>
          </a:xfrm>
          <a:prstGeom prst="rect">
            <a:avLst/>
          </a:prstGeom>
          <a:noFill/>
        </p:spPr>
        <p:txBody>
          <a:bodyPr wrap="none" rtlCol="0">
            <a:spAutoFit/>
          </a:bodyPr>
          <a:lstStyle/>
          <a:p>
            <a:pPr marL="285750" indent="-285750">
              <a:buFont typeface="Wingdings" panose="05000000000000000000" charset="0"/>
              <a:buChar char="l"/>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智能客服系统所产生的价值</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4327525" y="1765067"/>
            <a:ext cx="4384040" cy="1599565"/>
          </a:xfrm>
          <a:prstGeom prst="rect">
            <a:avLst/>
          </a:prstGeom>
        </p:spPr>
        <p:txBody>
          <a:bodyPr wrap="square">
            <a:spAutoFit/>
          </a:bodyPr>
          <a:lstStyle/>
          <a:p>
            <a:pPr marL="342900" indent="-342900" algn="l">
              <a:buAutoNum type="arabicPeriod"/>
            </a:pPr>
            <a:r>
              <a:rPr lang="zh-CN" altLang="en-US" sz="1400" b="1" dirty="0">
                <a:solidFill>
                  <a:srgbClr val="1B96D5"/>
                </a:solidFill>
                <a:latin typeface="微软雅黑" panose="020B0503020204020204" pitchFamily="34" charset="-122"/>
                <a:ea typeface="微软雅黑" panose="020B0503020204020204" pitchFamily="34" charset="-122"/>
              </a:rPr>
              <a:t>智能处理</a:t>
            </a:r>
            <a:r>
              <a:rPr lang="en-US" altLang="zh-CN" sz="1400" b="1" dirty="0">
                <a:solidFill>
                  <a:srgbClr val="1B96D5"/>
                </a:solidFill>
                <a:latin typeface="微软雅黑" panose="020B0503020204020204" pitchFamily="34" charset="-122"/>
                <a:ea typeface="微软雅黑" panose="020B0503020204020204" pitchFamily="34" charset="-122"/>
              </a:rPr>
              <a:t>FAQ</a:t>
            </a:r>
            <a:r>
              <a:rPr lang="zh-CN" altLang="en-US" sz="1400" b="1" dirty="0">
                <a:solidFill>
                  <a:srgbClr val="1B96D5"/>
                </a:solidFill>
                <a:latin typeface="微软雅黑" panose="020B0503020204020204" pitchFamily="34" charset="-122"/>
                <a:ea typeface="微软雅黑" panose="020B0503020204020204" pitchFamily="34" charset="-122"/>
              </a:rPr>
              <a:t>、商品、订单、物流查询等问题超过</a:t>
            </a:r>
            <a:r>
              <a:rPr lang="en-US" altLang="zh-CN" sz="1400" b="1" dirty="0">
                <a:solidFill>
                  <a:srgbClr val="1B96D5"/>
                </a:solidFill>
                <a:latin typeface="微软雅黑" panose="020B0503020204020204" pitchFamily="34" charset="-122"/>
                <a:ea typeface="微软雅黑" panose="020B0503020204020204" pitchFamily="34" charset="-122"/>
              </a:rPr>
              <a:t>100</a:t>
            </a:r>
            <a:r>
              <a:rPr lang="zh-CN" altLang="en-US" sz="1400" b="1" dirty="0">
                <a:solidFill>
                  <a:srgbClr val="1B96D5"/>
                </a:solidFill>
                <a:latin typeface="微软雅黑" panose="020B0503020204020204" pitchFamily="34" charset="-122"/>
                <a:ea typeface="微软雅黑" panose="020B0503020204020204" pitchFamily="34" charset="-122"/>
              </a:rPr>
              <a:t>万个</a:t>
            </a:r>
            <a:endParaRPr lang="zh-CN" altLang="en-US" sz="1400" b="1" dirty="0">
              <a:solidFill>
                <a:srgbClr val="1B96D5"/>
              </a:solidFill>
              <a:latin typeface="微软雅黑" panose="020B0503020204020204" pitchFamily="34" charset="-122"/>
              <a:ea typeface="微软雅黑" panose="020B0503020204020204" pitchFamily="34" charset="-122"/>
            </a:endParaRPr>
          </a:p>
          <a:p>
            <a:pPr marL="342900" indent="-342900" algn="l">
              <a:buAutoNum type="arabicPeriod"/>
            </a:pPr>
            <a:endParaRPr lang="zh-CN" altLang="en-US" sz="1400" b="1" dirty="0">
              <a:solidFill>
                <a:srgbClr val="1B96D5"/>
              </a:solidFill>
              <a:latin typeface="微软雅黑" panose="020B0503020204020204" pitchFamily="34" charset="-122"/>
              <a:ea typeface="微软雅黑" panose="020B0503020204020204" pitchFamily="34" charset="-122"/>
            </a:endParaRPr>
          </a:p>
          <a:p>
            <a:pPr marL="342900" indent="-342900" algn="l">
              <a:buAutoNum type="arabicPeriod"/>
            </a:pPr>
            <a:r>
              <a:rPr lang="zh-CN" altLang="en-US" sz="1400" b="1" dirty="0">
                <a:solidFill>
                  <a:srgbClr val="1B96D5"/>
                </a:solidFill>
                <a:latin typeface="微软雅黑" panose="020B0503020204020204" pitchFamily="34" charset="-122"/>
                <a:ea typeface="微软雅黑" panose="020B0503020204020204" pitchFamily="34" charset="-122"/>
              </a:rPr>
              <a:t>替代</a:t>
            </a:r>
            <a:r>
              <a:rPr lang="en-US" altLang="zh-CN" sz="1400" b="1" dirty="0">
                <a:solidFill>
                  <a:srgbClr val="1B96D5"/>
                </a:solidFill>
                <a:latin typeface="微软雅黑" panose="020B0503020204020204" pitchFamily="34" charset="-122"/>
                <a:ea typeface="微软雅黑" panose="020B0503020204020204" pitchFamily="34" charset="-122"/>
              </a:rPr>
              <a:t>40%</a:t>
            </a:r>
            <a:r>
              <a:rPr lang="zh-CN" altLang="en-US" sz="1400" b="1" dirty="0">
                <a:solidFill>
                  <a:srgbClr val="1B96D5"/>
                </a:solidFill>
                <a:latin typeface="微软雅黑" panose="020B0503020204020204" pitchFamily="34" charset="-122"/>
                <a:ea typeface="微软雅黑" panose="020B0503020204020204" pitchFamily="34" charset="-122"/>
              </a:rPr>
              <a:t>的人工客服，提升人工客服效率</a:t>
            </a:r>
            <a:r>
              <a:rPr lang="en-US" altLang="zh-CN" sz="1400" b="1" dirty="0">
                <a:solidFill>
                  <a:srgbClr val="1B96D5"/>
                </a:solidFill>
                <a:latin typeface="微软雅黑" panose="020B0503020204020204" pitchFamily="34" charset="-122"/>
                <a:ea typeface="微软雅黑" panose="020B0503020204020204" pitchFamily="34" charset="-122"/>
              </a:rPr>
              <a:t>25%</a:t>
            </a:r>
            <a:endParaRPr lang="zh-CN" altLang="en-US" sz="1400" b="1" dirty="0">
              <a:solidFill>
                <a:srgbClr val="1B96D5"/>
              </a:solidFill>
              <a:latin typeface="微软雅黑" panose="020B0503020204020204" pitchFamily="34" charset="-122"/>
              <a:ea typeface="微软雅黑" panose="020B0503020204020204" pitchFamily="34" charset="-122"/>
            </a:endParaRPr>
          </a:p>
          <a:p>
            <a:pPr marL="342900" indent="-342900" algn="l">
              <a:buAutoNum type="arabicPeriod"/>
            </a:pPr>
            <a:endParaRPr lang="zh-CN" altLang="en-US" sz="1400" b="1" dirty="0">
              <a:solidFill>
                <a:srgbClr val="1B96D5"/>
              </a:solidFill>
              <a:latin typeface="微软雅黑" panose="020B0503020204020204" pitchFamily="34" charset="-122"/>
              <a:ea typeface="微软雅黑" panose="020B0503020204020204" pitchFamily="34" charset="-122"/>
            </a:endParaRPr>
          </a:p>
          <a:p>
            <a:pPr marL="342900" indent="-342900" algn="l">
              <a:buAutoNum type="arabicPeriod"/>
            </a:pPr>
            <a:r>
              <a:rPr lang="zh-CN" altLang="en-US" sz="1400" b="1" dirty="0">
                <a:solidFill>
                  <a:srgbClr val="1B96D5"/>
                </a:solidFill>
                <a:latin typeface="微软雅黑" panose="020B0503020204020204" pitchFamily="34" charset="-122"/>
                <a:ea typeface="微软雅黑" panose="020B0503020204020204" pitchFamily="34" charset="-122"/>
              </a:rPr>
              <a:t>提高了对客户的响应速度</a:t>
            </a:r>
            <a:r>
              <a:rPr lang="en-US" altLang="zh-CN" sz="1400" b="1" dirty="0">
                <a:solidFill>
                  <a:srgbClr val="1B96D5"/>
                </a:solidFill>
                <a:latin typeface="微软雅黑" panose="020B0503020204020204" pitchFamily="34" charset="-122"/>
                <a:ea typeface="微软雅黑" panose="020B0503020204020204" pitchFamily="34" charset="-122"/>
              </a:rPr>
              <a:t>(</a:t>
            </a:r>
            <a:r>
              <a:rPr lang="zh-CN" altLang="en-US" sz="1400" b="1" dirty="0">
                <a:solidFill>
                  <a:srgbClr val="1B96D5"/>
                </a:solidFill>
                <a:latin typeface="微软雅黑" panose="020B0503020204020204" pitchFamily="34" charset="-122"/>
                <a:ea typeface="微软雅黑" panose="020B0503020204020204" pitchFamily="34" charset="-122"/>
              </a:rPr>
              <a:t>平均等待时间减少</a:t>
            </a:r>
            <a:r>
              <a:rPr lang="en-US" altLang="zh-CN" sz="1400" b="1" dirty="0">
                <a:solidFill>
                  <a:srgbClr val="1B96D5"/>
                </a:solidFill>
                <a:latin typeface="微软雅黑" panose="020B0503020204020204" pitchFamily="34" charset="-122"/>
                <a:ea typeface="微软雅黑" panose="020B0503020204020204" pitchFamily="34" charset="-122"/>
              </a:rPr>
              <a:t>34%)</a:t>
            </a:r>
            <a:r>
              <a:rPr lang="zh-CN" altLang="en-US" sz="1400" b="1" dirty="0">
                <a:solidFill>
                  <a:srgbClr val="1B96D5"/>
                </a:solidFill>
                <a:latin typeface="微软雅黑" panose="020B0503020204020204" pitchFamily="34" charset="-122"/>
                <a:ea typeface="微软雅黑" panose="020B0503020204020204" pitchFamily="34" charset="-122"/>
              </a:rPr>
              <a:t>，提升了客户满意度</a:t>
            </a:r>
            <a:endParaRPr lang="zh-CN" altLang="en-US" sz="1400" b="1" dirty="0">
              <a:solidFill>
                <a:srgbClr val="1B96D5"/>
              </a:solidFill>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323528" y="340296"/>
            <a:ext cx="4968552" cy="369332"/>
          </a:xfrm>
          <a:prstGeom prst="rect">
            <a:avLst/>
          </a:prstGeom>
          <a:noFill/>
          <a:ln w="9525">
            <a:noFill/>
          </a:ln>
        </p:spPr>
        <p:txBody>
          <a:bodyPr wrap="square">
            <a:spAutoFit/>
          </a:bodyPr>
          <a:lstStyle/>
          <a:p>
            <a:pPr rtl="0" eaLnBrk="0" hangingPunct="0">
              <a:lnSpc>
                <a:spcPct val="90000"/>
              </a:lnSpc>
              <a:defRPr/>
            </a:pPr>
            <a:r>
              <a:rPr lang="zh-CN" altLang="en-US" sz="2000" b="1" dirty="0">
                <a:solidFill>
                  <a:prstClr val="white"/>
                </a:solidFill>
                <a:latin typeface="微软雅黑" panose="020B0503020204020204" pitchFamily="34" charset="-122"/>
                <a:ea typeface="微软雅黑" panose="020B0503020204020204" pitchFamily="34" charset="-122"/>
              </a:rPr>
              <a:t>商业智能算法实例</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35794" y="791287"/>
            <a:ext cx="7240607" cy="829945"/>
          </a:xfrm>
          <a:prstGeom prst="rect">
            <a:avLst/>
          </a:prstGeom>
          <a:solidFill>
            <a:schemeClr val="accent1">
              <a:lumMod val="40000"/>
              <a:lumOff val="60000"/>
            </a:schemeClr>
          </a:solid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背景：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数据量很大，</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CRM</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系统服务千万级客户；</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人工筛选只能根据简单规则判断，很难深入挖掘复杂的潜在规律。</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0" name="组合 29"/>
          <p:cNvGrpSpPr/>
          <p:nvPr/>
        </p:nvGrpSpPr>
        <p:grpSpPr>
          <a:xfrm>
            <a:off x="179513" y="1636440"/>
            <a:ext cx="6264696" cy="3213009"/>
            <a:chOff x="277495" y="2077085"/>
            <a:chExt cx="8255635" cy="4252122"/>
          </a:xfrm>
        </p:grpSpPr>
        <p:sp>
          <p:nvSpPr>
            <p:cNvPr id="3" name="文本框 2"/>
            <p:cNvSpPr txBox="1"/>
            <p:nvPr/>
          </p:nvSpPr>
          <p:spPr>
            <a:xfrm>
              <a:off x="2607945" y="2077085"/>
              <a:ext cx="904240" cy="630717"/>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rPr>
                <a:t>数据预处理</a:t>
              </a:r>
              <a:endParaRPr lang="zh-CN" altLang="en-US" sz="1200" b="1">
                <a:latin typeface="微软雅黑" panose="020B0503020204020204" pitchFamily="34" charset="-122"/>
                <a:ea typeface="微软雅黑" panose="020B0503020204020204" pitchFamily="34" charset="-122"/>
              </a:endParaRPr>
            </a:p>
          </p:txBody>
        </p:sp>
        <p:sp>
          <p:nvSpPr>
            <p:cNvPr id="4" name="文本框 3"/>
            <p:cNvSpPr txBox="1"/>
            <p:nvPr/>
          </p:nvSpPr>
          <p:spPr>
            <a:xfrm>
              <a:off x="4688840" y="2084071"/>
              <a:ext cx="753110" cy="630717"/>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rPr>
                <a:t>训练数据</a:t>
              </a:r>
              <a:endParaRPr lang="zh-CN" altLang="en-US" sz="1200" b="1">
                <a:latin typeface="微软雅黑" panose="020B0503020204020204" pitchFamily="34" charset="-122"/>
                <a:ea typeface="微软雅黑" panose="020B0503020204020204" pitchFamily="34" charset="-122"/>
              </a:endParaRPr>
            </a:p>
          </p:txBody>
        </p:sp>
        <p:sp>
          <p:nvSpPr>
            <p:cNvPr id="5" name="文本框 4"/>
            <p:cNvSpPr txBox="1"/>
            <p:nvPr/>
          </p:nvSpPr>
          <p:spPr>
            <a:xfrm>
              <a:off x="6877684" y="4595496"/>
              <a:ext cx="1655446" cy="855360"/>
            </a:xfrm>
            <a:prstGeom prst="rect">
              <a:avLst/>
            </a:prstGeom>
            <a:solidFill>
              <a:schemeClr val="accent5">
                <a:lumMod val="40000"/>
                <a:lumOff val="60000"/>
              </a:schemeClr>
            </a:solidFill>
          </p:spPr>
          <p:txBody>
            <a:bodyPr wrap="squar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GBDT</a:t>
              </a:r>
              <a:endParaRPr lang="en-US" altLang="zh-CN" sz="12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1200" dirty="0">
                  <a:latin typeface="微软雅黑" panose="020B0503020204020204" pitchFamily="34" charset="-122"/>
                  <a:ea typeface="微软雅黑" panose="020B0503020204020204" pitchFamily="34" charset="-122"/>
                  <a:cs typeface="Arial" panose="020B0604020202020204" pitchFamily="34" charset="0"/>
                </a:rPr>
                <a:t>Random Forest</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r>
                <a:rPr lang="en-US" altLang="zh-CN" sz="1200" dirty="0">
                  <a:latin typeface="微软雅黑" panose="020B0503020204020204" pitchFamily="34" charset="-122"/>
                  <a:ea typeface="微软雅黑" panose="020B0503020204020204" pitchFamily="34" charset="-122"/>
                  <a:cs typeface="Arial" panose="020B0604020202020204" pitchFamily="34" charset="0"/>
                </a:rPr>
                <a:t>Deep Learning</a:t>
              </a:r>
              <a:endParaRPr lang="zh-CN" altLang="en-US"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椭圆 6"/>
            <p:cNvSpPr/>
            <p:nvPr/>
          </p:nvSpPr>
          <p:spPr>
            <a:xfrm>
              <a:off x="2679700" y="4753610"/>
              <a:ext cx="702000" cy="70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8" name="椭圆 7"/>
            <p:cNvSpPr/>
            <p:nvPr/>
          </p:nvSpPr>
          <p:spPr>
            <a:xfrm>
              <a:off x="4675505" y="4758055"/>
              <a:ext cx="702000" cy="70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9" name="椭圆 8"/>
            <p:cNvSpPr/>
            <p:nvPr/>
          </p:nvSpPr>
          <p:spPr>
            <a:xfrm>
              <a:off x="6038215" y="3771265"/>
              <a:ext cx="702000" cy="70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0" name="cogwheels_376015"/>
            <p:cNvSpPr/>
            <p:nvPr/>
          </p:nvSpPr>
          <p:spPr bwMode="auto">
            <a:xfrm>
              <a:off x="6132830" y="3886200"/>
              <a:ext cx="468000" cy="468000"/>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chemeClr val="bg1">
                <a:lumMod val="95000"/>
              </a:schemeClr>
            </a:solidFill>
            <a:ln>
              <a:noFill/>
            </a:ln>
          </p:spPr>
        </p:sp>
        <p:sp>
          <p:nvSpPr>
            <p:cNvPr id="11" name="assembly-line_157631"/>
            <p:cNvSpPr/>
            <p:nvPr/>
          </p:nvSpPr>
          <p:spPr bwMode="auto">
            <a:xfrm>
              <a:off x="2777490" y="4874895"/>
              <a:ext cx="468000" cy="467995"/>
            </a:xfrm>
            <a:custGeom>
              <a:avLst/>
              <a:gdLst>
                <a:gd name="connsiteX0" fmla="*/ 556268 w 608133"/>
                <a:gd name="connsiteY0" fmla="*/ 358048 h 428896"/>
                <a:gd name="connsiteX1" fmla="*/ 575321 w 608133"/>
                <a:gd name="connsiteY1" fmla="*/ 377030 h 428896"/>
                <a:gd name="connsiteX2" fmla="*/ 556268 w 608133"/>
                <a:gd name="connsiteY2" fmla="*/ 396012 h 428896"/>
                <a:gd name="connsiteX3" fmla="*/ 537215 w 608133"/>
                <a:gd name="connsiteY3" fmla="*/ 377030 h 428896"/>
                <a:gd name="connsiteX4" fmla="*/ 556268 w 608133"/>
                <a:gd name="connsiteY4" fmla="*/ 358048 h 428896"/>
                <a:gd name="connsiteX5" fmla="*/ 493217 w 608133"/>
                <a:gd name="connsiteY5" fmla="*/ 358048 h 428896"/>
                <a:gd name="connsiteX6" fmla="*/ 512305 w 608133"/>
                <a:gd name="connsiteY6" fmla="*/ 377030 h 428896"/>
                <a:gd name="connsiteX7" fmla="*/ 493217 w 608133"/>
                <a:gd name="connsiteY7" fmla="*/ 396012 h 428896"/>
                <a:gd name="connsiteX8" fmla="*/ 474129 w 608133"/>
                <a:gd name="connsiteY8" fmla="*/ 377030 h 428896"/>
                <a:gd name="connsiteX9" fmla="*/ 493217 w 608133"/>
                <a:gd name="connsiteY9" fmla="*/ 358048 h 428896"/>
                <a:gd name="connsiteX10" fmla="*/ 430167 w 608133"/>
                <a:gd name="connsiteY10" fmla="*/ 358048 h 428896"/>
                <a:gd name="connsiteX11" fmla="*/ 449220 w 608133"/>
                <a:gd name="connsiteY11" fmla="*/ 377030 h 428896"/>
                <a:gd name="connsiteX12" fmla="*/ 430167 w 608133"/>
                <a:gd name="connsiteY12" fmla="*/ 396012 h 428896"/>
                <a:gd name="connsiteX13" fmla="*/ 411114 w 608133"/>
                <a:gd name="connsiteY13" fmla="*/ 377030 h 428896"/>
                <a:gd name="connsiteX14" fmla="*/ 430167 w 608133"/>
                <a:gd name="connsiteY14" fmla="*/ 358048 h 428896"/>
                <a:gd name="connsiteX15" fmla="*/ 367117 w 608133"/>
                <a:gd name="connsiteY15" fmla="*/ 358048 h 428896"/>
                <a:gd name="connsiteX16" fmla="*/ 386205 w 608133"/>
                <a:gd name="connsiteY16" fmla="*/ 377030 h 428896"/>
                <a:gd name="connsiteX17" fmla="*/ 367117 w 608133"/>
                <a:gd name="connsiteY17" fmla="*/ 396012 h 428896"/>
                <a:gd name="connsiteX18" fmla="*/ 348029 w 608133"/>
                <a:gd name="connsiteY18" fmla="*/ 377030 h 428896"/>
                <a:gd name="connsiteX19" fmla="*/ 367117 w 608133"/>
                <a:gd name="connsiteY19" fmla="*/ 358048 h 428896"/>
                <a:gd name="connsiteX20" fmla="*/ 304067 w 608133"/>
                <a:gd name="connsiteY20" fmla="*/ 358048 h 428896"/>
                <a:gd name="connsiteX21" fmla="*/ 323120 w 608133"/>
                <a:gd name="connsiteY21" fmla="*/ 377030 h 428896"/>
                <a:gd name="connsiteX22" fmla="*/ 304067 w 608133"/>
                <a:gd name="connsiteY22" fmla="*/ 396012 h 428896"/>
                <a:gd name="connsiteX23" fmla="*/ 285014 w 608133"/>
                <a:gd name="connsiteY23" fmla="*/ 377030 h 428896"/>
                <a:gd name="connsiteX24" fmla="*/ 304067 w 608133"/>
                <a:gd name="connsiteY24" fmla="*/ 358048 h 428896"/>
                <a:gd name="connsiteX25" fmla="*/ 241016 w 608133"/>
                <a:gd name="connsiteY25" fmla="*/ 358048 h 428896"/>
                <a:gd name="connsiteX26" fmla="*/ 260104 w 608133"/>
                <a:gd name="connsiteY26" fmla="*/ 377030 h 428896"/>
                <a:gd name="connsiteX27" fmla="*/ 241016 w 608133"/>
                <a:gd name="connsiteY27" fmla="*/ 396012 h 428896"/>
                <a:gd name="connsiteX28" fmla="*/ 221928 w 608133"/>
                <a:gd name="connsiteY28" fmla="*/ 377030 h 428896"/>
                <a:gd name="connsiteX29" fmla="*/ 241016 w 608133"/>
                <a:gd name="connsiteY29" fmla="*/ 358048 h 428896"/>
                <a:gd name="connsiteX30" fmla="*/ 177966 w 608133"/>
                <a:gd name="connsiteY30" fmla="*/ 358048 h 428896"/>
                <a:gd name="connsiteX31" fmla="*/ 197019 w 608133"/>
                <a:gd name="connsiteY31" fmla="*/ 377030 h 428896"/>
                <a:gd name="connsiteX32" fmla="*/ 177966 w 608133"/>
                <a:gd name="connsiteY32" fmla="*/ 396012 h 428896"/>
                <a:gd name="connsiteX33" fmla="*/ 158913 w 608133"/>
                <a:gd name="connsiteY33" fmla="*/ 377030 h 428896"/>
                <a:gd name="connsiteX34" fmla="*/ 177966 w 608133"/>
                <a:gd name="connsiteY34" fmla="*/ 358048 h 428896"/>
                <a:gd name="connsiteX35" fmla="*/ 114916 w 608133"/>
                <a:gd name="connsiteY35" fmla="*/ 358048 h 428896"/>
                <a:gd name="connsiteX36" fmla="*/ 134004 w 608133"/>
                <a:gd name="connsiteY36" fmla="*/ 377030 h 428896"/>
                <a:gd name="connsiteX37" fmla="*/ 114916 w 608133"/>
                <a:gd name="connsiteY37" fmla="*/ 396012 h 428896"/>
                <a:gd name="connsiteX38" fmla="*/ 95828 w 608133"/>
                <a:gd name="connsiteY38" fmla="*/ 377030 h 428896"/>
                <a:gd name="connsiteX39" fmla="*/ 114916 w 608133"/>
                <a:gd name="connsiteY39" fmla="*/ 358048 h 428896"/>
                <a:gd name="connsiteX40" fmla="*/ 51866 w 608133"/>
                <a:gd name="connsiteY40" fmla="*/ 358048 h 428896"/>
                <a:gd name="connsiteX41" fmla="*/ 70919 w 608133"/>
                <a:gd name="connsiteY41" fmla="*/ 377030 h 428896"/>
                <a:gd name="connsiteX42" fmla="*/ 51866 w 608133"/>
                <a:gd name="connsiteY42" fmla="*/ 396012 h 428896"/>
                <a:gd name="connsiteX43" fmla="*/ 32813 w 608133"/>
                <a:gd name="connsiteY43" fmla="*/ 377030 h 428896"/>
                <a:gd name="connsiteX44" fmla="*/ 51866 w 608133"/>
                <a:gd name="connsiteY44" fmla="*/ 358048 h 428896"/>
                <a:gd name="connsiteX45" fmla="*/ 51917 w 608133"/>
                <a:gd name="connsiteY45" fmla="*/ 344887 h 428896"/>
                <a:gd name="connsiteX46" fmla="*/ 19703 w 608133"/>
                <a:gd name="connsiteY46" fmla="*/ 377055 h 428896"/>
                <a:gd name="connsiteX47" fmla="*/ 51917 w 608133"/>
                <a:gd name="connsiteY47" fmla="*/ 409222 h 428896"/>
                <a:gd name="connsiteX48" fmla="*/ 556314 w 608133"/>
                <a:gd name="connsiteY48" fmla="*/ 409222 h 428896"/>
                <a:gd name="connsiteX49" fmla="*/ 588430 w 608133"/>
                <a:gd name="connsiteY49" fmla="*/ 377055 h 428896"/>
                <a:gd name="connsiteX50" fmla="*/ 556314 w 608133"/>
                <a:gd name="connsiteY50" fmla="*/ 344887 h 428896"/>
                <a:gd name="connsiteX51" fmla="*/ 429525 w 608133"/>
                <a:gd name="connsiteY51" fmla="*/ 302982 h 428896"/>
                <a:gd name="connsiteX52" fmla="*/ 429525 w 608133"/>
                <a:gd name="connsiteY52" fmla="*/ 325213 h 428896"/>
                <a:gd name="connsiteX53" fmla="*/ 535922 w 608133"/>
                <a:gd name="connsiteY53" fmla="*/ 325213 h 428896"/>
                <a:gd name="connsiteX54" fmla="*/ 535922 w 608133"/>
                <a:gd name="connsiteY54" fmla="*/ 302982 h 428896"/>
                <a:gd name="connsiteX55" fmla="*/ 187868 w 608133"/>
                <a:gd name="connsiteY55" fmla="*/ 281930 h 428896"/>
                <a:gd name="connsiteX56" fmla="*/ 187868 w 608133"/>
                <a:gd name="connsiteY56" fmla="*/ 325213 h 428896"/>
                <a:gd name="connsiteX57" fmla="*/ 294264 w 608133"/>
                <a:gd name="connsiteY57" fmla="*/ 325213 h 428896"/>
                <a:gd name="connsiteX58" fmla="*/ 294264 w 608133"/>
                <a:gd name="connsiteY58" fmla="*/ 281930 h 428896"/>
                <a:gd name="connsiteX59" fmla="*/ 388149 w 608133"/>
                <a:gd name="connsiteY59" fmla="*/ 229499 h 428896"/>
                <a:gd name="connsiteX60" fmla="*/ 387459 w 608133"/>
                <a:gd name="connsiteY60" fmla="*/ 230187 h 428896"/>
                <a:gd name="connsiteX61" fmla="*/ 387459 w 608133"/>
                <a:gd name="connsiteY61" fmla="*/ 325213 h 428896"/>
                <a:gd name="connsiteX62" fmla="*/ 409822 w 608133"/>
                <a:gd name="connsiteY62" fmla="*/ 325213 h 428896"/>
                <a:gd name="connsiteX63" fmla="*/ 409822 w 608133"/>
                <a:gd name="connsiteY63" fmla="*/ 293144 h 428896"/>
                <a:gd name="connsiteX64" fmla="*/ 419674 w 608133"/>
                <a:gd name="connsiteY64" fmla="*/ 283307 h 428896"/>
                <a:gd name="connsiteX65" fmla="*/ 472872 w 608133"/>
                <a:gd name="connsiteY65" fmla="*/ 283307 h 428896"/>
                <a:gd name="connsiteX66" fmla="*/ 472872 w 608133"/>
                <a:gd name="connsiteY66" fmla="*/ 230187 h 428896"/>
                <a:gd name="connsiteX67" fmla="*/ 472182 w 608133"/>
                <a:gd name="connsiteY67" fmla="*/ 229499 h 428896"/>
                <a:gd name="connsiteX68" fmla="*/ 135951 w 608133"/>
                <a:gd name="connsiteY68" fmla="*/ 229499 h 428896"/>
                <a:gd name="connsiteX69" fmla="*/ 135261 w 608133"/>
                <a:gd name="connsiteY69" fmla="*/ 230187 h 428896"/>
                <a:gd name="connsiteX70" fmla="*/ 135261 w 608133"/>
                <a:gd name="connsiteY70" fmla="*/ 325213 h 428896"/>
                <a:gd name="connsiteX71" fmla="*/ 168165 w 608133"/>
                <a:gd name="connsiteY71" fmla="*/ 325213 h 428896"/>
                <a:gd name="connsiteX72" fmla="*/ 168165 w 608133"/>
                <a:gd name="connsiteY72" fmla="*/ 272093 h 428896"/>
                <a:gd name="connsiteX73" fmla="*/ 178017 w 608133"/>
                <a:gd name="connsiteY73" fmla="*/ 262256 h 428896"/>
                <a:gd name="connsiteX74" fmla="*/ 220674 w 608133"/>
                <a:gd name="connsiteY74" fmla="*/ 262256 h 428896"/>
                <a:gd name="connsiteX75" fmla="*/ 220674 w 608133"/>
                <a:gd name="connsiteY75" fmla="*/ 230187 h 428896"/>
                <a:gd name="connsiteX76" fmla="*/ 219984 w 608133"/>
                <a:gd name="connsiteY76" fmla="*/ 229499 h 428896"/>
                <a:gd name="connsiteX77" fmla="*/ 398001 w 608133"/>
                <a:gd name="connsiteY77" fmla="*/ 189855 h 428896"/>
                <a:gd name="connsiteX78" fmla="*/ 398001 w 608133"/>
                <a:gd name="connsiteY78" fmla="*/ 209825 h 428896"/>
                <a:gd name="connsiteX79" fmla="*/ 462331 w 608133"/>
                <a:gd name="connsiteY79" fmla="*/ 209825 h 428896"/>
                <a:gd name="connsiteX80" fmla="*/ 462331 w 608133"/>
                <a:gd name="connsiteY80" fmla="*/ 189855 h 428896"/>
                <a:gd name="connsiteX81" fmla="*/ 430215 w 608133"/>
                <a:gd name="connsiteY81" fmla="*/ 198020 h 428896"/>
                <a:gd name="connsiteX82" fmla="*/ 398001 w 608133"/>
                <a:gd name="connsiteY82" fmla="*/ 189855 h 428896"/>
                <a:gd name="connsiteX83" fmla="*/ 145802 w 608133"/>
                <a:gd name="connsiteY83" fmla="*/ 189855 h 428896"/>
                <a:gd name="connsiteX84" fmla="*/ 145802 w 608133"/>
                <a:gd name="connsiteY84" fmla="*/ 209825 h 428896"/>
                <a:gd name="connsiteX85" fmla="*/ 210132 w 608133"/>
                <a:gd name="connsiteY85" fmla="*/ 209825 h 428896"/>
                <a:gd name="connsiteX86" fmla="*/ 210132 w 608133"/>
                <a:gd name="connsiteY86" fmla="*/ 189855 h 428896"/>
                <a:gd name="connsiteX87" fmla="*/ 178017 w 608133"/>
                <a:gd name="connsiteY87" fmla="*/ 198020 h 428896"/>
                <a:gd name="connsiteX88" fmla="*/ 145802 w 608133"/>
                <a:gd name="connsiteY88" fmla="*/ 189855 h 428896"/>
                <a:gd name="connsiteX89" fmla="*/ 482034 w 608133"/>
                <a:gd name="connsiteY89" fmla="*/ 186216 h 428896"/>
                <a:gd name="connsiteX90" fmla="*/ 482034 w 608133"/>
                <a:gd name="connsiteY90" fmla="*/ 212382 h 428896"/>
                <a:gd name="connsiteX91" fmla="*/ 492575 w 608133"/>
                <a:gd name="connsiteY91" fmla="*/ 230187 h 428896"/>
                <a:gd name="connsiteX92" fmla="*/ 492575 w 608133"/>
                <a:gd name="connsiteY92" fmla="*/ 283307 h 428896"/>
                <a:gd name="connsiteX93" fmla="*/ 514938 w 608133"/>
                <a:gd name="connsiteY93" fmla="*/ 283307 h 428896"/>
                <a:gd name="connsiteX94" fmla="*/ 514938 w 608133"/>
                <a:gd name="connsiteY94" fmla="*/ 211890 h 428896"/>
                <a:gd name="connsiteX95" fmla="*/ 499175 w 608133"/>
                <a:gd name="connsiteY95" fmla="*/ 191134 h 428896"/>
                <a:gd name="connsiteX96" fmla="*/ 378298 w 608133"/>
                <a:gd name="connsiteY96" fmla="*/ 186216 h 428896"/>
                <a:gd name="connsiteX97" fmla="*/ 361156 w 608133"/>
                <a:gd name="connsiteY97" fmla="*/ 191134 h 428896"/>
                <a:gd name="connsiteX98" fmla="*/ 345492 w 608133"/>
                <a:gd name="connsiteY98" fmla="*/ 211890 h 428896"/>
                <a:gd name="connsiteX99" fmla="*/ 345492 w 608133"/>
                <a:gd name="connsiteY99" fmla="*/ 325213 h 428896"/>
                <a:gd name="connsiteX100" fmla="*/ 367756 w 608133"/>
                <a:gd name="connsiteY100" fmla="*/ 325213 h 428896"/>
                <a:gd name="connsiteX101" fmla="*/ 367756 w 608133"/>
                <a:gd name="connsiteY101" fmla="*/ 230187 h 428896"/>
                <a:gd name="connsiteX102" fmla="*/ 378298 w 608133"/>
                <a:gd name="connsiteY102" fmla="*/ 212382 h 428896"/>
                <a:gd name="connsiteX103" fmla="*/ 229835 w 608133"/>
                <a:gd name="connsiteY103" fmla="*/ 186216 h 428896"/>
                <a:gd name="connsiteX104" fmla="*/ 229835 w 608133"/>
                <a:gd name="connsiteY104" fmla="*/ 212382 h 428896"/>
                <a:gd name="connsiteX105" fmla="*/ 240377 w 608133"/>
                <a:gd name="connsiteY105" fmla="*/ 230187 h 428896"/>
                <a:gd name="connsiteX106" fmla="*/ 240377 w 608133"/>
                <a:gd name="connsiteY106" fmla="*/ 262256 h 428896"/>
                <a:gd name="connsiteX107" fmla="*/ 262739 w 608133"/>
                <a:gd name="connsiteY107" fmla="*/ 262256 h 428896"/>
                <a:gd name="connsiteX108" fmla="*/ 262739 w 608133"/>
                <a:gd name="connsiteY108" fmla="*/ 211890 h 428896"/>
                <a:gd name="connsiteX109" fmla="*/ 246977 w 608133"/>
                <a:gd name="connsiteY109" fmla="*/ 191134 h 428896"/>
                <a:gd name="connsiteX110" fmla="*/ 126099 w 608133"/>
                <a:gd name="connsiteY110" fmla="*/ 186216 h 428896"/>
                <a:gd name="connsiteX111" fmla="*/ 108958 w 608133"/>
                <a:gd name="connsiteY111" fmla="*/ 191134 h 428896"/>
                <a:gd name="connsiteX112" fmla="*/ 93294 w 608133"/>
                <a:gd name="connsiteY112" fmla="*/ 211890 h 428896"/>
                <a:gd name="connsiteX113" fmla="*/ 93294 w 608133"/>
                <a:gd name="connsiteY113" fmla="*/ 325213 h 428896"/>
                <a:gd name="connsiteX114" fmla="*/ 115558 w 608133"/>
                <a:gd name="connsiteY114" fmla="*/ 325213 h 428896"/>
                <a:gd name="connsiteX115" fmla="*/ 115558 w 608133"/>
                <a:gd name="connsiteY115" fmla="*/ 230187 h 428896"/>
                <a:gd name="connsiteX116" fmla="*/ 126099 w 608133"/>
                <a:gd name="connsiteY116" fmla="*/ 212382 h 428896"/>
                <a:gd name="connsiteX117" fmla="*/ 408542 w 608133"/>
                <a:gd name="connsiteY117" fmla="*/ 161131 h 428896"/>
                <a:gd name="connsiteX118" fmla="*/ 408542 w 608133"/>
                <a:gd name="connsiteY118" fmla="*/ 173132 h 428896"/>
                <a:gd name="connsiteX119" fmla="*/ 430215 w 608133"/>
                <a:gd name="connsiteY119" fmla="*/ 178346 h 428896"/>
                <a:gd name="connsiteX120" fmla="*/ 451888 w 608133"/>
                <a:gd name="connsiteY120" fmla="*/ 173132 h 428896"/>
                <a:gd name="connsiteX121" fmla="*/ 451888 w 608133"/>
                <a:gd name="connsiteY121" fmla="*/ 170476 h 428896"/>
                <a:gd name="connsiteX122" fmla="*/ 451888 w 608133"/>
                <a:gd name="connsiteY122" fmla="*/ 170181 h 428896"/>
                <a:gd name="connsiteX123" fmla="*/ 451888 w 608133"/>
                <a:gd name="connsiteY123" fmla="*/ 161131 h 428896"/>
                <a:gd name="connsiteX124" fmla="*/ 451494 w 608133"/>
                <a:gd name="connsiteY124" fmla="*/ 161328 h 428896"/>
                <a:gd name="connsiteX125" fmla="*/ 434353 w 608133"/>
                <a:gd name="connsiteY125" fmla="*/ 166541 h 428896"/>
                <a:gd name="connsiteX126" fmla="*/ 426077 w 608133"/>
                <a:gd name="connsiteY126" fmla="*/ 166541 h 428896"/>
                <a:gd name="connsiteX127" fmla="*/ 408936 w 608133"/>
                <a:gd name="connsiteY127" fmla="*/ 161328 h 428896"/>
                <a:gd name="connsiteX128" fmla="*/ 156343 w 608133"/>
                <a:gd name="connsiteY128" fmla="*/ 161131 h 428896"/>
                <a:gd name="connsiteX129" fmla="*/ 156343 w 608133"/>
                <a:gd name="connsiteY129" fmla="*/ 173132 h 428896"/>
                <a:gd name="connsiteX130" fmla="*/ 178017 w 608133"/>
                <a:gd name="connsiteY130" fmla="*/ 178346 h 428896"/>
                <a:gd name="connsiteX131" fmla="*/ 199690 w 608133"/>
                <a:gd name="connsiteY131" fmla="*/ 173132 h 428896"/>
                <a:gd name="connsiteX132" fmla="*/ 199690 w 608133"/>
                <a:gd name="connsiteY132" fmla="*/ 170476 h 428896"/>
                <a:gd name="connsiteX133" fmla="*/ 199690 w 608133"/>
                <a:gd name="connsiteY133" fmla="*/ 170181 h 428896"/>
                <a:gd name="connsiteX134" fmla="*/ 199690 w 608133"/>
                <a:gd name="connsiteY134" fmla="*/ 161131 h 428896"/>
                <a:gd name="connsiteX135" fmla="*/ 199296 w 608133"/>
                <a:gd name="connsiteY135" fmla="*/ 161328 h 428896"/>
                <a:gd name="connsiteX136" fmla="*/ 182154 w 608133"/>
                <a:gd name="connsiteY136" fmla="*/ 166541 h 428896"/>
                <a:gd name="connsiteX137" fmla="*/ 173879 w 608133"/>
                <a:gd name="connsiteY137" fmla="*/ 166541 h 428896"/>
                <a:gd name="connsiteX138" fmla="*/ 156737 w 608133"/>
                <a:gd name="connsiteY138" fmla="*/ 161328 h 428896"/>
                <a:gd name="connsiteX139" fmla="*/ 398001 w 608133"/>
                <a:gd name="connsiteY139" fmla="*/ 93059 h 428896"/>
                <a:gd name="connsiteX140" fmla="*/ 398001 w 608133"/>
                <a:gd name="connsiteY140" fmla="*/ 124537 h 428896"/>
                <a:gd name="connsiteX141" fmla="*/ 402926 w 608133"/>
                <a:gd name="connsiteY141" fmla="*/ 133784 h 428896"/>
                <a:gd name="connsiteX142" fmla="*/ 419871 w 608133"/>
                <a:gd name="connsiteY142" fmla="*/ 144998 h 428896"/>
                <a:gd name="connsiteX143" fmla="*/ 426077 w 608133"/>
                <a:gd name="connsiteY143" fmla="*/ 146867 h 428896"/>
                <a:gd name="connsiteX144" fmla="*/ 434353 w 608133"/>
                <a:gd name="connsiteY144" fmla="*/ 146867 h 428896"/>
                <a:gd name="connsiteX145" fmla="*/ 440559 w 608133"/>
                <a:gd name="connsiteY145" fmla="*/ 144998 h 428896"/>
                <a:gd name="connsiteX146" fmla="*/ 457405 w 608133"/>
                <a:gd name="connsiteY146" fmla="*/ 133784 h 428896"/>
                <a:gd name="connsiteX147" fmla="*/ 462331 w 608133"/>
                <a:gd name="connsiteY147" fmla="*/ 124537 h 428896"/>
                <a:gd name="connsiteX148" fmla="*/ 462331 w 608133"/>
                <a:gd name="connsiteY148" fmla="*/ 93059 h 428896"/>
                <a:gd name="connsiteX149" fmla="*/ 145802 w 608133"/>
                <a:gd name="connsiteY149" fmla="*/ 93059 h 428896"/>
                <a:gd name="connsiteX150" fmla="*/ 145802 w 608133"/>
                <a:gd name="connsiteY150" fmla="*/ 124537 h 428896"/>
                <a:gd name="connsiteX151" fmla="*/ 150728 w 608133"/>
                <a:gd name="connsiteY151" fmla="*/ 133784 h 428896"/>
                <a:gd name="connsiteX152" fmla="*/ 167672 w 608133"/>
                <a:gd name="connsiteY152" fmla="*/ 144998 h 428896"/>
                <a:gd name="connsiteX153" fmla="*/ 173879 w 608133"/>
                <a:gd name="connsiteY153" fmla="*/ 146867 h 428896"/>
                <a:gd name="connsiteX154" fmla="*/ 182154 w 608133"/>
                <a:gd name="connsiteY154" fmla="*/ 146867 h 428896"/>
                <a:gd name="connsiteX155" fmla="*/ 188361 w 608133"/>
                <a:gd name="connsiteY155" fmla="*/ 144998 h 428896"/>
                <a:gd name="connsiteX156" fmla="*/ 205207 w 608133"/>
                <a:gd name="connsiteY156" fmla="*/ 133784 h 428896"/>
                <a:gd name="connsiteX157" fmla="*/ 210132 w 608133"/>
                <a:gd name="connsiteY157" fmla="*/ 124537 h 428896"/>
                <a:gd name="connsiteX158" fmla="*/ 210132 w 608133"/>
                <a:gd name="connsiteY158" fmla="*/ 93059 h 428896"/>
                <a:gd name="connsiteX159" fmla="*/ 440066 w 608133"/>
                <a:gd name="connsiteY159" fmla="*/ 31282 h 428896"/>
                <a:gd name="connsiteX160" fmla="*/ 440066 w 608133"/>
                <a:gd name="connsiteY160" fmla="*/ 73384 h 428896"/>
                <a:gd name="connsiteX161" fmla="*/ 472182 w 608133"/>
                <a:gd name="connsiteY161" fmla="*/ 73384 h 428896"/>
                <a:gd name="connsiteX162" fmla="*/ 472872 w 608133"/>
                <a:gd name="connsiteY162" fmla="*/ 73384 h 428896"/>
                <a:gd name="connsiteX163" fmla="*/ 472872 w 608133"/>
                <a:gd name="connsiteY163" fmla="*/ 72794 h 428896"/>
                <a:gd name="connsiteX164" fmla="*/ 440066 w 608133"/>
                <a:gd name="connsiteY164" fmla="*/ 31282 h 428896"/>
                <a:gd name="connsiteX165" fmla="*/ 420363 w 608133"/>
                <a:gd name="connsiteY165" fmla="*/ 31282 h 428896"/>
                <a:gd name="connsiteX166" fmla="*/ 387459 w 608133"/>
                <a:gd name="connsiteY166" fmla="*/ 72794 h 428896"/>
                <a:gd name="connsiteX167" fmla="*/ 387459 w 608133"/>
                <a:gd name="connsiteY167" fmla="*/ 73384 h 428896"/>
                <a:gd name="connsiteX168" fmla="*/ 388149 w 608133"/>
                <a:gd name="connsiteY168" fmla="*/ 73384 h 428896"/>
                <a:gd name="connsiteX169" fmla="*/ 420363 w 608133"/>
                <a:gd name="connsiteY169" fmla="*/ 73384 h 428896"/>
                <a:gd name="connsiteX170" fmla="*/ 187868 w 608133"/>
                <a:gd name="connsiteY170" fmla="*/ 31282 h 428896"/>
                <a:gd name="connsiteX171" fmla="*/ 187868 w 608133"/>
                <a:gd name="connsiteY171" fmla="*/ 73384 h 428896"/>
                <a:gd name="connsiteX172" fmla="*/ 219984 w 608133"/>
                <a:gd name="connsiteY172" fmla="*/ 73384 h 428896"/>
                <a:gd name="connsiteX173" fmla="*/ 220674 w 608133"/>
                <a:gd name="connsiteY173" fmla="*/ 73384 h 428896"/>
                <a:gd name="connsiteX174" fmla="*/ 220674 w 608133"/>
                <a:gd name="connsiteY174" fmla="*/ 72794 h 428896"/>
                <a:gd name="connsiteX175" fmla="*/ 187868 w 608133"/>
                <a:gd name="connsiteY175" fmla="*/ 31282 h 428896"/>
                <a:gd name="connsiteX176" fmla="*/ 168165 w 608133"/>
                <a:gd name="connsiteY176" fmla="*/ 31282 h 428896"/>
                <a:gd name="connsiteX177" fmla="*/ 135261 w 608133"/>
                <a:gd name="connsiteY177" fmla="*/ 72794 h 428896"/>
                <a:gd name="connsiteX178" fmla="*/ 135261 w 608133"/>
                <a:gd name="connsiteY178" fmla="*/ 73384 h 428896"/>
                <a:gd name="connsiteX179" fmla="*/ 135951 w 608133"/>
                <a:gd name="connsiteY179" fmla="*/ 73384 h 428896"/>
                <a:gd name="connsiteX180" fmla="*/ 168165 w 608133"/>
                <a:gd name="connsiteY180" fmla="*/ 73384 h 428896"/>
                <a:gd name="connsiteX181" fmla="*/ 178017 w 608133"/>
                <a:gd name="connsiteY181" fmla="*/ 0 h 428896"/>
                <a:gd name="connsiteX182" fmla="*/ 187868 w 608133"/>
                <a:gd name="connsiteY182" fmla="*/ 9837 h 428896"/>
                <a:gd name="connsiteX183" fmla="*/ 187868 w 608133"/>
                <a:gd name="connsiteY183" fmla="*/ 11214 h 428896"/>
                <a:gd name="connsiteX184" fmla="*/ 240377 w 608133"/>
                <a:gd name="connsiteY184" fmla="*/ 72794 h 428896"/>
                <a:gd name="connsiteX185" fmla="*/ 240377 w 608133"/>
                <a:gd name="connsiteY185" fmla="*/ 73384 h 428896"/>
                <a:gd name="connsiteX186" fmla="*/ 241066 w 608133"/>
                <a:gd name="connsiteY186" fmla="*/ 73384 h 428896"/>
                <a:gd name="connsiteX187" fmla="*/ 250918 w 608133"/>
                <a:gd name="connsiteY187" fmla="*/ 83222 h 428896"/>
                <a:gd name="connsiteX188" fmla="*/ 241066 w 608133"/>
                <a:gd name="connsiteY188" fmla="*/ 93059 h 428896"/>
                <a:gd name="connsiteX189" fmla="*/ 229835 w 608133"/>
                <a:gd name="connsiteY189" fmla="*/ 93059 h 428896"/>
                <a:gd name="connsiteX190" fmla="*/ 229835 w 608133"/>
                <a:gd name="connsiteY190" fmla="*/ 124537 h 428896"/>
                <a:gd name="connsiteX191" fmla="*/ 219393 w 608133"/>
                <a:gd name="connsiteY191" fmla="*/ 147654 h 428896"/>
                <a:gd name="connsiteX192" fmla="*/ 219393 w 608133"/>
                <a:gd name="connsiteY192" fmla="*/ 162803 h 428896"/>
                <a:gd name="connsiteX193" fmla="*/ 252395 w 608133"/>
                <a:gd name="connsiteY193" fmla="*/ 172247 h 428896"/>
                <a:gd name="connsiteX194" fmla="*/ 282442 w 608133"/>
                <a:gd name="connsiteY194" fmla="*/ 211890 h 428896"/>
                <a:gd name="connsiteX195" fmla="*/ 282442 w 608133"/>
                <a:gd name="connsiteY195" fmla="*/ 262256 h 428896"/>
                <a:gd name="connsiteX196" fmla="*/ 304116 w 608133"/>
                <a:gd name="connsiteY196" fmla="*/ 262256 h 428896"/>
                <a:gd name="connsiteX197" fmla="*/ 313967 w 608133"/>
                <a:gd name="connsiteY197" fmla="*/ 272093 h 428896"/>
                <a:gd name="connsiteX198" fmla="*/ 313967 w 608133"/>
                <a:gd name="connsiteY198" fmla="*/ 325213 h 428896"/>
                <a:gd name="connsiteX199" fmla="*/ 325789 w 608133"/>
                <a:gd name="connsiteY199" fmla="*/ 325213 h 428896"/>
                <a:gd name="connsiteX200" fmla="*/ 325789 w 608133"/>
                <a:gd name="connsiteY200" fmla="*/ 211890 h 428896"/>
                <a:gd name="connsiteX201" fmla="*/ 355738 w 608133"/>
                <a:gd name="connsiteY201" fmla="*/ 172247 h 428896"/>
                <a:gd name="connsiteX202" fmla="*/ 388839 w 608133"/>
                <a:gd name="connsiteY202" fmla="*/ 162803 h 428896"/>
                <a:gd name="connsiteX203" fmla="*/ 388839 w 608133"/>
                <a:gd name="connsiteY203" fmla="*/ 147654 h 428896"/>
                <a:gd name="connsiteX204" fmla="*/ 378298 w 608133"/>
                <a:gd name="connsiteY204" fmla="*/ 124439 h 428896"/>
                <a:gd name="connsiteX205" fmla="*/ 378298 w 608133"/>
                <a:gd name="connsiteY205" fmla="*/ 93059 h 428896"/>
                <a:gd name="connsiteX206" fmla="*/ 367165 w 608133"/>
                <a:gd name="connsiteY206" fmla="*/ 93059 h 428896"/>
                <a:gd name="connsiteX207" fmla="*/ 357314 w 608133"/>
                <a:gd name="connsiteY207" fmla="*/ 83222 h 428896"/>
                <a:gd name="connsiteX208" fmla="*/ 367165 w 608133"/>
                <a:gd name="connsiteY208" fmla="*/ 73384 h 428896"/>
                <a:gd name="connsiteX209" fmla="*/ 367756 w 608133"/>
                <a:gd name="connsiteY209" fmla="*/ 73384 h 428896"/>
                <a:gd name="connsiteX210" fmla="*/ 367756 w 608133"/>
                <a:gd name="connsiteY210" fmla="*/ 72794 h 428896"/>
                <a:gd name="connsiteX211" fmla="*/ 420363 w 608133"/>
                <a:gd name="connsiteY211" fmla="*/ 11214 h 428896"/>
                <a:gd name="connsiteX212" fmla="*/ 420363 w 608133"/>
                <a:gd name="connsiteY212" fmla="*/ 9837 h 428896"/>
                <a:gd name="connsiteX213" fmla="*/ 430215 w 608133"/>
                <a:gd name="connsiteY213" fmla="*/ 0 h 428896"/>
                <a:gd name="connsiteX214" fmla="*/ 440066 w 608133"/>
                <a:gd name="connsiteY214" fmla="*/ 9837 h 428896"/>
                <a:gd name="connsiteX215" fmla="*/ 440066 w 608133"/>
                <a:gd name="connsiteY215" fmla="*/ 11214 h 428896"/>
                <a:gd name="connsiteX216" fmla="*/ 492575 w 608133"/>
                <a:gd name="connsiteY216" fmla="*/ 72794 h 428896"/>
                <a:gd name="connsiteX217" fmla="*/ 492575 w 608133"/>
                <a:gd name="connsiteY217" fmla="*/ 73384 h 428896"/>
                <a:gd name="connsiteX218" fmla="*/ 493265 w 608133"/>
                <a:gd name="connsiteY218" fmla="*/ 73384 h 428896"/>
                <a:gd name="connsiteX219" fmla="*/ 503116 w 608133"/>
                <a:gd name="connsiteY219" fmla="*/ 83222 h 428896"/>
                <a:gd name="connsiteX220" fmla="*/ 493265 w 608133"/>
                <a:gd name="connsiteY220" fmla="*/ 93059 h 428896"/>
                <a:gd name="connsiteX221" fmla="*/ 482034 w 608133"/>
                <a:gd name="connsiteY221" fmla="*/ 93059 h 428896"/>
                <a:gd name="connsiteX222" fmla="*/ 482034 w 608133"/>
                <a:gd name="connsiteY222" fmla="*/ 124537 h 428896"/>
                <a:gd name="connsiteX223" fmla="*/ 471591 w 608133"/>
                <a:gd name="connsiteY223" fmla="*/ 147654 h 428896"/>
                <a:gd name="connsiteX224" fmla="*/ 471591 w 608133"/>
                <a:gd name="connsiteY224" fmla="*/ 162803 h 428896"/>
                <a:gd name="connsiteX225" fmla="*/ 504594 w 608133"/>
                <a:gd name="connsiteY225" fmla="*/ 172247 h 428896"/>
                <a:gd name="connsiteX226" fmla="*/ 534641 w 608133"/>
                <a:gd name="connsiteY226" fmla="*/ 211890 h 428896"/>
                <a:gd name="connsiteX227" fmla="*/ 534641 w 608133"/>
                <a:gd name="connsiteY227" fmla="*/ 283307 h 428896"/>
                <a:gd name="connsiteX228" fmla="*/ 545773 w 608133"/>
                <a:gd name="connsiteY228" fmla="*/ 283307 h 428896"/>
                <a:gd name="connsiteX229" fmla="*/ 555624 w 608133"/>
                <a:gd name="connsiteY229" fmla="*/ 293144 h 428896"/>
                <a:gd name="connsiteX230" fmla="*/ 555624 w 608133"/>
                <a:gd name="connsiteY230" fmla="*/ 325213 h 428896"/>
                <a:gd name="connsiteX231" fmla="*/ 556314 w 608133"/>
                <a:gd name="connsiteY231" fmla="*/ 325213 h 428896"/>
                <a:gd name="connsiteX232" fmla="*/ 608133 w 608133"/>
                <a:gd name="connsiteY232" fmla="*/ 377055 h 428896"/>
                <a:gd name="connsiteX233" fmla="*/ 556314 w 608133"/>
                <a:gd name="connsiteY233" fmla="*/ 428896 h 428896"/>
                <a:gd name="connsiteX234" fmla="*/ 51917 w 608133"/>
                <a:gd name="connsiteY234" fmla="*/ 428896 h 428896"/>
                <a:gd name="connsiteX235" fmla="*/ 0 w 608133"/>
                <a:gd name="connsiteY235" fmla="*/ 377055 h 428896"/>
                <a:gd name="connsiteX236" fmla="*/ 51917 w 608133"/>
                <a:gd name="connsiteY236" fmla="*/ 325213 h 428896"/>
                <a:gd name="connsiteX237" fmla="*/ 73591 w 608133"/>
                <a:gd name="connsiteY237" fmla="*/ 325213 h 428896"/>
                <a:gd name="connsiteX238" fmla="*/ 73591 w 608133"/>
                <a:gd name="connsiteY238" fmla="*/ 211890 h 428896"/>
                <a:gd name="connsiteX239" fmla="*/ 103539 w 608133"/>
                <a:gd name="connsiteY239" fmla="*/ 172247 h 428896"/>
                <a:gd name="connsiteX240" fmla="*/ 136640 w 608133"/>
                <a:gd name="connsiteY240" fmla="*/ 162803 h 428896"/>
                <a:gd name="connsiteX241" fmla="*/ 136640 w 608133"/>
                <a:gd name="connsiteY241" fmla="*/ 147654 h 428896"/>
                <a:gd name="connsiteX242" fmla="*/ 126099 w 608133"/>
                <a:gd name="connsiteY242" fmla="*/ 124439 h 428896"/>
                <a:gd name="connsiteX243" fmla="*/ 126099 w 608133"/>
                <a:gd name="connsiteY243" fmla="*/ 93059 h 428896"/>
                <a:gd name="connsiteX244" fmla="*/ 114967 w 608133"/>
                <a:gd name="connsiteY244" fmla="*/ 93059 h 428896"/>
                <a:gd name="connsiteX245" fmla="*/ 105115 w 608133"/>
                <a:gd name="connsiteY245" fmla="*/ 83222 h 428896"/>
                <a:gd name="connsiteX246" fmla="*/ 114967 w 608133"/>
                <a:gd name="connsiteY246" fmla="*/ 73384 h 428896"/>
                <a:gd name="connsiteX247" fmla="*/ 115558 w 608133"/>
                <a:gd name="connsiteY247" fmla="*/ 73384 h 428896"/>
                <a:gd name="connsiteX248" fmla="*/ 115558 w 608133"/>
                <a:gd name="connsiteY248" fmla="*/ 72794 h 428896"/>
                <a:gd name="connsiteX249" fmla="*/ 168165 w 608133"/>
                <a:gd name="connsiteY249" fmla="*/ 11214 h 428896"/>
                <a:gd name="connsiteX250" fmla="*/ 168165 w 608133"/>
                <a:gd name="connsiteY250" fmla="*/ 9837 h 428896"/>
                <a:gd name="connsiteX251" fmla="*/ 178017 w 608133"/>
                <a:gd name="connsiteY251" fmla="*/ 0 h 42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608133" h="428896">
                  <a:moveTo>
                    <a:pt x="556268" y="358048"/>
                  </a:moveTo>
                  <a:cubicBezTo>
                    <a:pt x="566791" y="358048"/>
                    <a:pt x="575321" y="366547"/>
                    <a:pt x="575321" y="377030"/>
                  </a:cubicBezTo>
                  <a:cubicBezTo>
                    <a:pt x="575321" y="387513"/>
                    <a:pt x="566791" y="396012"/>
                    <a:pt x="556268" y="396012"/>
                  </a:cubicBezTo>
                  <a:cubicBezTo>
                    <a:pt x="545745" y="396012"/>
                    <a:pt x="537215" y="387513"/>
                    <a:pt x="537215" y="377030"/>
                  </a:cubicBezTo>
                  <a:cubicBezTo>
                    <a:pt x="537215" y="366547"/>
                    <a:pt x="545745" y="358048"/>
                    <a:pt x="556268" y="358048"/>
                  </a:cubicBezTo>
                  <a:close/>
                  <a:moveTo>
                    <a:pt x="493217" y="358048"/>
                  </a:moveTo>
                  <a:cubicBezTo>
                    <a:pt x="503759" y="358048"/>
                    <a:pt x="512305" y="366547"/>
                    <a:pt x="512305" y="377030"/>
                  </a:cubicBezTo>
                  <a:cubicBezTo>
                    <a:pt x="512305" y="387513"/>
                    <a:pt x="503759" y="396012"/>
                    <a:pt x="493217" y="396012"/>
                  </a:cubicBezTo>
                  <a:cubicBezTo>
                    <a:pt x="482675" y="396012"/>
                    <a:pt x="474129" y="387513"/>
                    <a:pt x="474129" y="377030"/>
                  </a:cubicBezTo>
                  <a:cubicBezTo>
                    <a:pt x="474129" y="366547"/>
                    <a:pt x="482675" y="358048"/>
                    <a:pt x="493217" y="358048"/>
                  </a:cubicBezTo>
                  <a:close/>
                  <a:moveTo>
                    <a:pt x="430167" y="358048"/>
                  </a:moveTo>
                  <a:cubicBezTo>
                    <a:pt x="440690" y="358048"/>
                    <a:pt x="449220" y="366547"/>
                    <a:pt x="449220" y="377030"/>
                  </a:cubicBezTo>
                  <a:cubicBezTo>
                    <a:pt x="449220" y="387513"/>
                    <a:pt x="440690" y="396012"/>
                    <a:pt x="430167" y="396012"/>
                  </a:cubicBezTo>
                  <a:cubicBezTo>
                    <a:pt x="419644" y="396012"/>
                    <a:pt x="411114" y="387513"/>
                    <a:pt x="411114" y="377030"/>
                  </a:cubicBezTo>
                  <a:cubicBezTo>
                    <a:pt x="411114" y="366547"/>
                    <a:pt x="419644" y="358048"/>
                    <a:pt x="430167" y="358048"/>
                  </a:cubicBezTo>
                  <a:close/>
                  <a:moveTo>
                    <a:pt x="367117" y="358048"/>
                  </a:moveTo>
                  <a:cubicBezTo>
                    <a:pt x="377659" y="358048"/>
                    <a:pt x="386205" y="366547"/>
                    <a:pt x="386205" y="377030"/>
                  </a:cubicBezTo>
                  <a:cubicBezTo>
                    <a:pt x="386205" y="387513"/>
                    <a:pt x="377659" y="396012"/>
                    <a:pt x="367117" y="396012"/>
                  </a:cubicBezTo>
                  <a:cubicBezTo>
                    <a:pt x="356575" y="396012"/>
                    <a:pt x="348029" y="387513"/>
                    <a:pt x="348029" y="377030"/>
                  </a:cubicBezTo>
                  <a:cubicBezTo>
                    <a:pt x="348029" y="366547"/>
                    <a:pt x="356575" y="358048"/>
                    <a:pt x="367117" y="358048"/>
                  </a:cubicBezTo>
                  <a:close/>
                  <a:moveTo>
                    <a:pt x="304067" y="358048"/>
                  </a:moveTo>
                  <a:cubicBezTo>
                    <a:pt x="314590" y="358048"/>
                    <a:pt x="323120" y="366547"/>
                    <a:pt x="323120" y="377030"/>
                  </a:cubicBezTo>
                  <a:cubicBezTo>
                    <a:pt x="323120" y="387513"/>
                    <a:pt x="314590" y="396012"/>
                    <a:pt x="304067" y="396012"/>
                  </a:cubicBezTo>
                  <a:cubicBezTo>
                    <a:pt x="293544" y="396012"/>
                    <a:pt x="285014" y="387513"/>
                    <a:pt x="285014" y="377030"/>
                  </a:cubicBezTo>
                  <a:cubicBezTo>
                    <a:pt x="285014" y="366547"/>
                    <a:pt x="293544" y="358048"/>
                    <a:pt x="304067" y="358048"/>
                  </a:cubicBezTo>
                  <a:close/>
                  <a:moveTo>
                    <a:pt x="241016" y="358048"/>
                  </a:moveTo>
                  <a:cubicBezTo>
                    <a:pt x="251558" y="358048"/>
                    <a:pt x="260104" y="366547"/>
                    <a:pt x="260104" y="377030"/>
                  </a:cubicBezTo>
                  <a:cubicBezTo>
                    <a:pt x="260104" y="387513"/>
                    <a:pt x="251558" y="396012"/>
                    <a:pt x="241016" y="396012"/>
                  </a:cubicBezTo>
                  <a:cubicBezTo>
                    <a:pt x="230474" y="396012"/>
                    <a:pt x="221928" y="387513"/>
                    <a:pt x="221928" y="377030"/>
                  </a:cubicBezTo>
                  <a:cubicBezTo>
                    <a:pt x="221928" y="366547"/>
                    <a:pt x="230474" y="358048"/>
                    <a:pt x="241016" y="358048"/>
                  </a:cubicBezTo>
                  <a:close/>
                  <a:moveTo>
                    <a:pt x="177966" y="358048"/>
                  </a:moveTo>
                  <a:cubicBezTo>
                    <a:pt x="188489" y="358048"/>
                    <a:pt x="197019" y="366547"/>
                    <a:pt x="197019" y="377030"/>
                  </a:cubicBezTo>
                  <a:cubicBezTo>
                    <a:pt x="197019" y="387513"/>
                    <a:pt x="188489" y="396012"/>
                    <a:pt x="177966" y="396012"/>
                  </a:cubicBezTo>
                  <a:cubicBezTo>
                    <a:pt x="167443" y="396012"/>
                    <a:pt x="158913" y="387513"/>
                    <a:pt x="158913" y="377030"/>
                  </a:cubicBezTo>
                  <a:cubicBezTo>
                    <a:pt x="158913" y="366547"/>
                    <a:pt x="167443" y="358048"/>
                    <a:pt x="177966" y="358048"/>
                  </a:cubicBezTo>
                  <a:close/>
                  <a:moveTo>
                    <a:pt x="114916" y="358048"/>
                  </a:moveTo>
                  <a:cubicBezTo>
                    <a:pt x="125458" y="358048"/>
                    <a:pt x="134004" y="366547"/>
                    <a:pt x="134004" y="377030"/>
                  </a:cubicBezTo>
                  <a:cubicBezTo>
                    <a:pt x="134004" y="387513"/>
                    <a:pt x="125458" y="396012"/>
                    <a:pt x="114916" y="396012"/>
                  </a:cubicBezTo>
                  <a:cubicBezTo>
                    <a:pt x="104374" y="396012"/>
                    <a:pt x="95828" y="387513"/>
                    <a:pt x="95828" y="377030"/>
                  </a:cubicBezTo>
                  <a:cubicBezTo>
                    <a:pt x="95828" y="366547"/>
                    <a:pt x="104374" y="358048"/>
                    <a:pt x="114916" y="358048"/>
                  </a:cubicBezTo>
                  <a:close/>
                  <a:moveTo>
                    <a:pt x="51866" y="358048"/>
                  </a:moveTo>
                  <a:cubicBezTo>
                    <a:pt x="62389" y="358048"/>
                    <a:pt x="70919" y="366547"/>
                    <a:pt x="70919" y="377030"/>
                  </a:cubicBezTo>
                  <a:cubicBezTo>
                    <a:pt x="70919" y="387513"/>
                    <a:pt x="62389" y="396012"/>
                    <a:pt x="51866" y="396012"/>
                  </a:cubicBezTo>
                  <a:cubicBezTo>
                    <a:pt x="41343" y="396012"/>
                    <a:pt x="32813" y="387513"/>
                    <a:pt x="32813" y="377030"/>
                  </a:cubicBezTo>
                  <a:cubicBezTo>
                    <a:pt x="32813" y="366547"/>
                    <a:pt x="41343" y="358048"/>
                    <a:pt x="51866" y="358048"/>
                  </a:cubicBezTo>
                  <a:close/>
                  <a:moveTo>
                    <a:pt x="51917" y="344887"/>
                  </a:moveTo>
                  <a:cubicBezTo>
                    <a:pt x="34185" y="344887"/>
                    <a:pt x="19703" y="359348"/>
                    <a:pt x="19703" y="377055"/>
                  </a:cubicBezTo>
                  <a:cubicBezTo>
                    <a:pt x="19703" y="394761"/>
                    <a:pt x="34185" y="409222"/>
                    <a:pt x="51917" y="409222"/>
                  </a:cubicBezTo>
                  <a:lnTo>
                    <a:pt x="556314" y="409222"/>
                  </a:lnTo>
                  <a:cubicBezTo>
                    <a:pt x="574047" y="409222"/>
                    <a:pt x="588430" y="394761"/>
                    <a:pt x="588430" y="377055"/>
                  </a:cubicBezTo>
                  <a:cubicBezTo>
                    <a:pt x="588430" y="359348"/>
                    <a:pt x="574047" y="344887"/>
                    <a:pt x="556314" y="344887"/>
                  </a:cubicBezTo>
                  <a:close/>
                  <a:moveTo>
                    <a:pt x="429525" y="302982"/>
                  </a:moveTo>
                  <a:lnTo>
                    <a:pt x="429525" y="325213"/>
                  </a:lnTo>
                  <a:lnTo>
                    <a:pt x="535922" y="325213"/>
                  </a:lnTo>
                  <a:lnTo>
                    <a:pt x="535922" y="302982"/>
                  </a:lnTo>
                  <a:close/>
                  <a:moveTo>
                    <a:pt x="187868" y="281930"/>
                  </a:moveTo>
                  <a:lnTo>
                    <a:pt x="187868" y="325213"/>
                  </a:lnTo>
                  <a:lnTo>
                    <a:pt x="294264" y="325213"/>
                  </a:lnTo>
                  <a:lnTo>
                    <a:pt x="294264" y="281930"/>
                  </a:lnTo>
                  <a:close/>
                  <a:moveTo>
                    <a:pt x="388149" y="229499"/>
                  </a:moveTo>
                  <a:cubicBezTo>
                    <a:pt x="387755" y="229499"/>
                    <a:pt x="387459" y="229794"/>
                    <a:pt x="387459" y="230187"/>
                  </a:cubicBezTo>
                  <a:lnTo>
                    <a:pt x="387459" y="325213"/>
                  </a:lnTo>
                  <a:lnTo>
                    <a:pt x="409822" y="325213"/>
                  </a:lnTo>
                  <a:lnTo>
                    <a:pt x="409822" y="293144"/>
                  </a:lnTo>
                  <a:cubicBezTo>
                    <a:pt x="409822" y="287636"/>
                    <a:pt x="414256" y="283307"/>
                    <a:pt x="419674" y="283307"/>
                  </a:cubicBezTo>
                  <a:lnTo>
                    <a:pt x="472872" y="283307"/>
                  </a:lnTo>
                  <a:lnTo>
                    <a:pt x="472872" y="230187"/>
                  </a:lnTo>
                  <a:cubicBezTo>
                    <a:pt x="472872" y="229794"/>
                    <a:pt x="472576" y="229499"/>
                    <a:pt x="472182" y="229499"/>
                  </a:cubicBezTo>
                  <a:close/>
                  <a:moveTo>
                    <a:pt x="135951" y="229499"/>
                  </a:moveTo>
                  <a:cubicBezTo>
                    <a:pt x="135557" y="229499"/>
                    <a:pt x="135261" y="229794"/>
                    <a:pt x="135261" y="230187"/>
                  </a:cubicBezTo>
                  <a:lnTo>
                    <a:pt x="135261" y="325213"/>
                  </a:lnTo>
                  <a:lnTo>
                    <a:pt x="168165" y="325213"/>
                  </a:lnTo>
                  <a:lnTo>
                    <a:pt x="168165" y="272093"/>
                  </a:lnTo>
                  <a:cubicBezTo>
                    <a:pt x="168165" y="266683"/>
                    <a:pt x="172500" y="262256"/>
                    <a:pt x="178017" y="262256"/>
                  </a:cubicBezTo>
                  <a:lnTo>
                    <a:pt x="220674" y="262256"/>
                  </a:lnTo>
                  <a:lnTo>
                    <a:pt x="220674" y="230187"/>
                  </a:lnTo>
                  <a:cubicBezTo>
                    <a:pt x="220674" y="229794"/>
                    <a:pt x="220378" y="229499"/>
                    <a:pt x="219984" y="229499"/>
                  </a:cubicBezTo>
                  <a:close/>
                  <a:moveTo>
                    <a:pt x="398001" y="189855"/>
                  </a:moveTo>
                  <a:lnTo>
                    <a:pt x="398001" y="209825"/>
                  </a:lnTo>
                  <a:lnTo>
                    <a:pt x="462331" y="209825"/>
                  </a:lnTo>
                  <a:lnTo>
                    <a:pt x="462331" y="189855"/>
                  </a:lnTo>
                  <a:cubicBezTo>
                    <a:pt x="455041" y="194971"/>
                    <a:pt x="443712" y="198020"/>
                    <a:pt x="430215" y="198020"/>
                  </a:cubicBezTo>
                  <a:cubicBezTo>
                    <a:pt x="416620" y="198020"/>
                    <a:pt x="405389" y="194971"/>
                    <a:pt x="398001" y="189855"/>
                  </a:cubicBezTo>
                  <a:close/>
                  <a:moveTo>
                    <a:pt x="145802" y="189855"/>
                  </a:moveTo>
                  <a:lnTo>
                    <a:pt x="145802" y="209825"/>
                  </a:lnTo>
                  <a:lnTo>
                    <a:pt x="210132" y="209825"/>
                  </a:lnTo>
                  <a:lnTo>
                    <a:pt x="210132" y="189855"/>
                  </a:lnTo>
                  <a:cubicBezTo>
                    <a:pt x="202842" y="194971"/>
                    <a:pt x="191513" y="198020"/>
                    <a:pt x="178017" y="198020"/>
                  </a:cubicBezTo>
                  <a:cubicBezTo>
                    <a:pt x="164422" y="198020"/>
                    <a:pt x="153191" y="194971"/>
                    <a:pt x="145802" y="189855"/>
                  </a:cubicBezTo>
                  <a:close/>
                  <a:moveTo>
                    <a:pt x="482034" y="186216"/>
                  </a:moveTo>
                  <a:lnTo>
                    <a:pt x="482034" y="212382"/>
                  </a:lnTo>
                  <a:cubicBezTo>
                    <a:pt x="488339" y="215825"/>
                    <a:pt x="492575" y="222514"/>
                    <a:pt x="492575" y="230187"/>
                  </a:cubicBezTo>
                  <a:lnTo>
                    <a:pt x="492575" y="283307"/>
                  </a:lnTo>
                  <a:lnTo>
                    <a:pt x="514938" y="283307"/>
                  </a:lnTo>
                  <a:lnTo>
                    <a:pt x="514938" y="211890"/>
                  </a:lnTo>
                  <a:cubicBezTo>
                    <a:pt x="514938" y="202348"/>
                    <a:pt x="508436" y="193790"/>
                    <a:pt x="499175" y="191134"/>
                  </a:cubicBezTo>
                  <a:close/>
                  <a:moveTo>
                    <a:pt x="378298" y="186216"/>
                  </a:moveTo>
                  <a:lnTo>
                    <a:pt x="361156" y="191134"/>
                  </a:lnTo>
                  <a:cubicBezTo>
                    <a:pt x="351896" y="193790"/>
                    <a:pt x="345492" y="202348"/>
                    <a:pt x="345492" y="211890"/>
                  </a:cubicBezTo>
                  <a:lnTo>
                    <a:pt x="345492" y="325213"/>
                  </a:lnTo>
                  <a:lnTo>
                    <a:pt x="367756" y="325213"/>
                  </a:lnTo>
                  <a:lnTo>
                    <a:pt x="367756" y="230187"/>
                  </a:lnTo>
                  <a:cubicBezTo>
                    <a:pt x="367756" y="222514"/>
                    <a:pt x="371993" y="215825"/>
                    <a:pt x="378298" y="212382"/>
                  </a:cubicBezTo>
                  <a:close/>
                  <a:moveTo>
                    <a:pt x="229835" y="186216"/>
                  </a:moveTo>
                  <a:lnTo>
                    <a:pt x="229835" y="212382"/>
                  </a:lnTo>
                  <a:cubicBezTo>
                    <a:pt x="236140" y="215825"/>
                    <a:pt x="240377" y="222514"/>
                    <a:pt x="240377" y="230187"/>
                  </a:cubicBezTo>
                  <a:lnTo>
                    <a:pt x="240377" y="262256"/>
                  </a:lnTo>
                  <a:lnTo>
                    <a:pt x="262739" y="262256"/>
                  </a:lnTo>
                  <a:lnTo>
                    <a:pt x="262739" y="211890"/>
                  </a:lnTo>
                  <a:cubicBezTo>
                    <a:pt x="262739" y="202348"/>
                    <a:pt x="256237" y="193790"/>
                    <a:pt x="246977" y="191134"/>
                  </a:cubicBezTo>
                  <a:close/>
                  <a:moveTo>
                    <a:pt x="126099" y="186216"/>
                  </a:moveTo>
                  <a:lnTo>
                    <a:pt x="108958" y="191134"/>
                  </a:lnTo>
                  <a:cubicBezTo>
                    <a:pt x="99697" y="193790"/>
                    <a:pt x="93294" y="202348"/>
                    <a:pt x="93294" y="211890"/>
                  </a:cubicBezTo>
                  <a:lnTo>
                    <a:pt x="93294" y="325213"/>
                  </a:lnTo>
                  <a:lnTo>
                    <a:pt x="115558" y="325213"/>
                  </a:lnTo>
                  <a:lnTo>
                    <a:pt x="115558" y="230187"/>
                  </a:lnTo>
                  <a:cubicBezTo>
                    <a:pt x="115558" y="222514"/>
                    <a:pt x="119794" y="215825"/>
                    <a:pt x="126099" y="212382"/>
                  </a:cubicBezTo>
                  <a:close/>
                  <a:moveTo>
                    <a:pt x="408542" y="161131"/>
                  </a:moveTo>
                  <a:lnTo>
                    <a:pt x="408542" y="173132"/>
                  </a:lnTo>
                  <a:cubicBezTo>
                    <a:pt x="410413" y="174805"/>
                    <a:pt x="417704" y="178346"/>
                    <a:pt x="430215" y="178346"/>
                  </a:cubicBezTo>
                  <a:cubicBezTo>
                    <a:pt x="442726" y="178346"/>
                    <a:pt x="450016" y="174805"/>
                    <a:pt x="451888" y="173132"/>
                  </a:cubicBezTo>
                  <a:lnTo>
                    <a:pt x="451888" y="170476"/>
                  </a:lnTo>
                  <a:cubicBezTo>
                    <a:pt x="451888" y="170378"/>
                    <a:pt x="451888" y="170280"/>
                    <a:pt x="451888" y="170181"/>
                  </a:cubicBezTo>
                  <a:lnTo>
                    <a:pt x="451888" y="161131"/>
                  </a:lnTo>
                  <a:lnTo>
                    <a:pt x="451494" y="161328"/>
                  </a:lnTo>
                  <a:cubicBezTo>
                    <a:pt x="446371" y="164771"/>
                    <a:pt x="440460" y="166541"/>
                    <a:pt x="434353" y="166541"/>
                  </a:cubicBezTo>
                  <a:lnTo>
                    <a:pt x="426077" y="166541"/>
                  </a:lnTo>
                  <a:cubicBezTo>
                    <a:pt x="419969" y="166541"/>
                    <a:pt x="413960" y="164771"/>
                    <a:pt x="408936" y="161328"/>
                  </a:cubicBezTo>
                  <a:close/>
                  <a:moveTo>
                    <a:pt x="156343" y="161131"/>
                  </a:moveTo>
                  <a:lnTo>
                    <a:pt x="156343" y="173132"/>
                  </a:lnTo>
                  <a:cubicBezTo>
                    <a:pt x="158215" y="174805"/>
                    <a:pt x="165505" y="178346"/>
                    <a:pt x="178017" y="178346"/>
                  </a:cubicBezTo>
                  <a:cubicBezTo>
                    <a:pt x="190528" y="178346"/>
                    <a:pt x="197818" y="174805"/>
                    <a:pt x="199690" y="173132"/>
                  </a:cubicBezTo>
                  <a:lnTo>
                    <a:pt x="199690" y="170476"/>
                  </a:lnTo>
                  <a:cubicBezTo>
                    <a:pt x="199690" y="170378"/>
                    <a:pt x="199690" y="170280"/>
                    <a:pt x="199690" y="170181"/>
                  </a:cubicBezTo>
                  <a:lnTo>
                    <a:pt x="199690" y="161131"/>
                  </a:lnTo>
                  <a:lnTo>
                    <a:pt x="199296" y="161328"/>
                  </a:lnTo>
                  <a:cubicBezTo>
                    <a:pt x="194173" y="164771"/>
                    <a:pt x="188262" y="166541"/>
                    <a:pt x="182154" y="166541"/>
                  </a:cubicBezTo>
                  <a:lnTo>
                    <a:pt x="173879" y="166541"/>
                  </a:lnTo>
                  <a:cubicBezTo>
                    <a:pt x="167771" y="166541"/>
                    <a:pt x="161762" y="164771"/>
                    <a:pt x="156737" y="161328"/>
                  </a:cubicBezTo>
                  <a:close/>
                  <a:moveTo>
                    <a:pt x="398001" y="93059"/>
                  </a:moveTo>
                  <a:lnTo>
                    <a:pt x="398001" y="124537"/>
                  </a:lnTo>
                  <a:cubicBezTo>
                    <a:pt x="398001" y="128177"/>
                    <a:pt x="399872" y="131718"/>
                    <a:pt x="402926" y="133784"/>
                  </a:cubicBezTo>
                  <a:lnTo>
                    <a:pt x="419871" y="144998"/>
                  </a:lnTo>
                  <a:cubicBezTo>
                    <a:pt x="421644" y="146179"/>
                    <a:pt x="423811" y="146867"/>
                    <a:pt x="426077" y="146867"/>
                  </a:cubicBezTo>
                  <a:lnTo>
                    <a:pt x="434353" y="146867"/>
                  </a:lnTo>
                  <a:cubicBezTo>
                    <a:pt x="436520" y="146867"/>
                    <a:pt x="438687" y="146179"/>
                    <a:pt x="440559" y="144998"/>
                  </a:cubicBezTo>
                  <a:lnTo>
                    <a:pt x="457405" y="133784"/>
                  </a:lnTo>
                  <a:cubicBezTo>
                    <a:pt x="460459" y="131718"/>
                    <a:pt x="462331" y="128177"/>
                    <a:pt x="462331" y="124537"/>
                  </a:cubicBezTo>
                  <a:lnTo>
                    <a:pt x="462331" y="93059"/>
                  </a:lnTo>
                  <a:close/>
                  <a:moveTo>
                    <a:pt x="145802" y="93059"/>
                  </a:moveTo>
                  <a:lnTo>
                    <a:pt x="145802" y="124537"/>
                  </a:lnTo>
                  <a:cubicBezTo>
                    <a:pt x="145802" y="128177"/>
                    <a:pt x="147674" y="131718"/>
                    <a:pt x="150728" y="133784"/>
                  </a:cubicBezTo>
                  <a:lnTo>
                    <a:pt x="167672" y="144998"/>
                  </a:lnTo>
                  <a:cubicBezTo>
                    <a:pt x="169446" y="146179"/>
                    <a:pt x="171613" y="146867"/>
                    <a:pt x="173879" y="146867"/>
                  </a:cubicBezTo>
                  <a:lnTo>
                    <a:pt x="182154" y="146867"/>
                  </a:lnTo>
                  <a:cubicBezTo>
                    <a:pt x="184322" y="146867"/>
                    <a:pt x="186489" y="146179"/>
                    <a:pt x="188361" y="144998"/>
                  </a:cubicBezTo>
                  <a:lnTo>
                    <a:pt x="205207" y="133784"/>
                  </a:lnTo>
                  <a:cubicBezTo>
                    <a:pt x="208261" y="131718"/>
                    <a:pt x="210132" y="128177"/>
                    <a:pt x="210132" y="124537"/>
                  </a:cubicBezTo>
                  <a:lnTo>
                    <a:pt x="210132" y="93059"/>
                  </a:lnTo>
                  <a:close/>
                  <a:moveTo>
                    <a:pt x="440066" y="31282"/>
                  </a:moveTo>
                  <a:lnTo>
                    <a:pt x="440066" y="73384"/>
                  </a:lnTo>
                  <a:lnTo>
                    <a:pt x="472182" y="73384"/>
                  </a:lnTo>
                  <a:lnTo>
                    <a:pt x="472872" y="73384"/>
                  </a:lnTo>
                  <a:lnTo>
                    <a:pt x="472872" y="72794"/>
                  </a:lnTo>
                  <a:cubicBezTo>
                    <a:pt x="472872" y="52628"/>
                    <a:pt x="458883" y="35709"/>
                    <a:pt x="440066" y="31282"/>
                  </a:cubicBezTo>
                  <a:close/>
                  <a:moveTo>
                    <a:pt x="420363" y="31282"/>
                  </a:moveTo>
                  <a:cubicBezTo>
                    <a:pt x="401547" y="35709"/>
                    <a:pt x="387459" y="52628"/>
                    <a:pt x="387459" y="72794"/>
                  </a:cubicBezTo>
                  <a:lnTo>
                    <a:pt x="387459" y="73384"/>
                  </a:lnTo>
                  <a:lnTo>
                    <a:pt x="388149" y="73384"/>
                  </a:lnTo>
                  <a:lnTo>
                    <a:pt x="420363" y="73384"/>
                  </a:lnTo>
                  <a:close/>
                  <a:moveTo>
                    <a:pt x="187868" y="31282"/>
                  </a:moveTo>
                  <a:lnTo>
                    <a:pt x="187868" y="73384"/>
                  </a:lnTo>
                  <a:lnTo>
                    <a:pt x="219984" y="73384"/>
                  </a:lnTo>
                  <a:lnTo>
                    <a:pt x="220674" y="73384"/>
                  </a:lnTo>
                  <a:lnTo>
                    <a:pt x="220674" y="72794"/>
                  </a:lnTo>
                  <a:cubicBezTo>
                    <a:pt x="220674" y="52628"/>
                    <a:pt x="206684" y="35709"/>
                    <a:pt x="187868" y="31282"/>
                  </a:cubicBezTo>
                  <a:close/>
                  <a:moveTo>
                    <a:pt x="168165" y="31282"/>
                  </a:moveTo>
                  <a:cubicBezTo>
                    <a:pt x="149349" y="35709"/>
                    <a:pt x="135261" y="52628"/>
                    <a:pt x="135261" y="72794"/>
                  </a:cubicBezTo>
                  <a:lnTo>
                    <a:pt x="135261" y="73384"/>
                  </a:lnTo>
                  <a:lnTo>
                    <a:pt x="135951" y="73384"/>
                  </a:lnTo>
                  <a:lnTo>
                    <a:pt x="168165" y="73384"/>
                  </a:lnTo>
                  <a:close/>
                  <a:moveTo>
                    <a:pt x="178017" y="0"/>
                  </a:moveTo>
                  <a:cubicBezTo>
                    <a:pt x="183435" y="0"/>
                    <a:pt x="187868" y="4328"/>
                    <a:pt x="187868" y="9837"/>
                  </a:cubicBezTo>
                  <a:lnTo>
                    <a:pt x="187868" y="11214"/>
                  </a:lnTo>
                  <a:cubicBezTo>
                    <a:pt x="217620" y="15936"/>
                    <a:pt x="240377" y="41709"/>
                    <a:pt x="240377" y="72794"/>
                  </a:cubicBezTo>
                  <a:lnTo>
                    <a:pt x="240377" y="73384"/>
                  </a:lnTo>
                  <a:lnTo>
                    <a:pt x="241066" y="73384"/>
                  </a:lnTo>
                  <a:cubicBezTo>
                    <a:pt x="246484" y="73384"/>
                    <a:pt x="250918" y="77811"/>
                    <a:pt x="250918" y="83222"/>
                  </a:cubicBezTo>
                  <a:cubicBezTo>
                    <a:pt x="250918" y="88730"/>
                    <a:pt x="246484" y="93059"/>
                    <a:pt x="241066" y="93059"/>
                  </a:cubicBezTo>
                  <a:lnTo>
                    <a:pt x="229835" y="93059"/>
                  </a:lnTo>
                  <a:lnTo>
                    <a:pt x="229835" y="124537"/>
                  </a:lnTo>
                  <a:cubicBezTo>
                    <a:pt x="229835" y="133489"/>
                    <a:pt x="225993" y="141850"/>
                    <a:pt x="219393" y="147654"/>
                  </a:cubicBezTo>
                  <a:lnTo>
                    <a:pt x="219393" y="162803"/>
                  </a:lnTo>
                  <a:lnTo>
                    <a:pt x="252395" y="172247"/>
                  </a:lnTo>
                  <a:cubicBezTo>
                    <a:pt x="270030" y="177264"/>
                    <a:pt x="282442" y="193593"/>
                    <a:pt x="282442" y="211890"/>
                  </a:cubicBezTo>
                  <a:lnTo>
                    <a:pt x="282442" y="262256"/>
                  </a:lnTo>
                  <a:lnTo>
                    <a:pt x="304116" y="262256"/>
                  </a:lnTo>
                  <a:cubicBezTo>
                    <a:pt x="309534" y="262256"/>
                    <a:pt x="313967" y="266683"/>
                    <a:pt x="313967" y="272093"/>
                  </a:cubicBezTo>
                  <a:lnTo>
                    <a:pt x="313967" y="325213"/>
                  </a:lnTo>
                  <a:lnTo>
                    <a:pt x="325789" y="325213"/>
                  </a:lnTo>
                  <a:lnTo>
                    <a:pt x="325789" y="211890"/>
                  </a:lnTo>
                  <a:cubicBezTo>
                    <a:pt x="325789" y="193593"/>
                    <a:pt x="338103" y="177264"/>
                    <a:pt x="355738" y="172247"/>
                  </a:cubicBezTo>
                  <a:lnTo>
                    <a:pt x="388839" y="162803"/>
                  </a:lnTo>
                  <a:lnTo>
                    <a:pt x="388839" y="147654"/>
                  </a:lnTo>
                  <a:cubicBezTo>
                    <a:pt x="382140" y="141850"/>
                    <a:pt x="378298" y="133489"/>
                    <a:pt x="378298" y="124439"/>
                  </a:cubicBezTo>
                  <a:lnTo>
                    <a:pt x="378298" y="93059"/>
                  </a:lnTo>
                  <a:lnTo>
                    <a:pt x="367165" y="93059"/>
                  </a:lnTo>
                  <a:cubicBezTo>
                    <a:pt x="361648" y="93059"/>
                    <a:pt x="357314" y="88730"/>
                    <a:pt x="357314" y="83222"/>
                  </a:cubicBezTo>
                  <a:cubicBezTo>
                    <a:pt x="357314" y="77811"/>
                    <a:pt x="361648" y="73384"/>
                    <a:pt x="367165" y="73384"/>
                  </a:cubicBezTo>
                  <a:lnTo>
                    <a:pt x="367756" y="73384"/>
                  </a:lnTo>
                  <a:lnTo>
                    <a:pt x="367756" y="72794"/>
                  </a:lnTo>
                  <a:cubicBezTo>
                    <a:pt x="367756" y="41709"/>
                    <a:pt x="390612" y="15936"/>
                    <a:pt x="420363" y="11214"/>
                  </a:cubicBezTo>
                  <a:lnTo>
                    <a:pt x="420363" y="9837"/>
                  </a:lnTo>
                  <a:cubicBezTo>
                    <a:pt x="420363" y="4328"/>
                    <a:pt x="424698" y="0"/>
                    <a:pt x="430215" y="0"/>
                  </a:cubicBezTo>
                  <a:cubicBezTo>
                    <a:pt x="435633" y="0"/>
                    <a:pt x="440066" y="4328"/>
                    <a:pt x="440066" y="9837"/>
                  </a:cubicBezTo>
                  <a:lnTo>
                    <a:pt x="440066" y="11214"/>
                  </a:lnTo>
                  <a:cubicBezTo>
                    <a:pt x="469818" y="15936"/>
                    <a:pt x="492575" y="41709"/>
                    <a:pt x="492575" y="72794"/>
                  </a:cubicBezTo>
                  <a:lnTo>
                    <a:pt x="492575" y="73384"/>
                  </a:lnTo>
                  <a:lnTo>
                    <a:pt x="493265" y="73384"/>
                  </a:lnTo>
                  <a:cubicBezTo>
                    <a:pt x="498683" y="73384"/>
                    <a:pt x="503116" y="77811"/>
                    <a:pt x="503116" y="83222"/>
                  </a:cubicBezTo>
                  <a:cubicBezTo>
                    <a:pt x="503116" y="88730"/>
                    <a:pt x="498683" y="93059"/>
                    <a:pt x="493265" y="93059"/>
                  </a:cubicBezTo>
                  <a:lnTo>
                    <a:pt x="482034" y="93059"/>
                  </a:lnTo>
                  <a:lnTo>
                    <a:pt x="482034" y="124537"/>
                  </a:lnTo>
                  <a:cubicBezTo>
                    <a:pt x="482034" y="133489"/>
                    <a:pt x="478192" y="141850"/>
                    <a:pt x="471591" y="147654"/>
                  </a:cubicBezTo>
                  <a:lnTo>
                    <a:pt x="471591" y="162803"/>
                  </a:lnTo>
                  <a:lnTo>
                    <a:pt x="504594" y="172247"/>
                  </a:lnTo>
                  <a:cubicBezTo>
                    <a:pt x="522228" y="177264"/>
                    <a:pt x="534641" y="193593"/>
                    <a:pt x="534641" y="211890"/>
                  </a:cubicBezTo>
                  <a:lnTo>
                    <a:pt x="534641" y="283307"/>
                  </a:lnTo>
                  <a:lnTo>
                    <a:pt x="545773" y="283307"/>
                  </a:lnTo>
                  <a:cubicBezTo>
                    <a:pt x="551191" y="283307"/>
                    <a:pt x="555624" y="287636"/>
                    <a:pt x="555624" y="293144"/>
                  </a:cubicBezTo>
                  <a:lnTo>
                    <a:pt x="555624" y="325213"/>
                  </a:lnTo>
                  <a:lnTo>
                    <a:pt x="556314" y="325213"/>
                  </a:lnTo>
                  <a:cubicBezTo>
                    <a:pt x="584883" y="325213"/>
                    <a:pt x="608133" y="348527"/>
                    <a:pt x="608133" y="377055"/>
                  </a:cubicBezTo>
                  <a:cubicBezTo>
                    <a:pt x="608133" y="405582"/>
                    <a:pt x="584883" y="428896"/>
                    <a:pt x="556314" y="428896"/>
                  </a:cubicBezTo>
                  <a:lnTo>
                    <a:pt x="51917" y="428896"/>
                  </a:lnTo>
                  <a:cubicBezTo>
                    <a:pt x="23250" y="428896"/>
                    <a:pt x="0" y="405582"/>
                    <a:pt x="0" y="377055"/>
                  </a:cubicBezTo>
                  <a:cubicBezTo>
                    <a:pt x="0" y="348527"/>
                    <a:pt x="23250" y="325213"/>
                    <a:pt x="51917" y="325213"/>
                  </a:cubicBezTo>
                  <a:lnTo>
                    <a:pt x="73591" y="325213"/>
                  </a:lnTo>
                  <a:lnTo>
                    <a:pt x="73591" y="211890"/>
                  </a:lnTo>
                  <a:cubicBezTo>
                    <a:pt x="73591" y="193593"/>
                    <a:pt x="85905" y="177264"/>
                    <a:pt x="103539" y="172247"/>
                  </a:cubicBezTo>
                  <a:lnTo>
                    <a:pt x="136640" y="162803"/>
                  </a:lnTo>
                  <a:lnTo>
                    <a:pt x="136640" y="147654"/>
                  </a:lnTo>
                  <a:cubicBezTo>
                    <a:pt x="129941" y="141850"/>
                    <a:pt x="126099" y="133489"/>
                    <a:pt x="126099" y="124439"/>
                  </a:cubicBezTo>
                  <a:lnTo>
                    <a:pt x="126099" y="93059"/>
                  </a:lnTo>
                  <a:lnTo>
                    <a:pt x="114967" y="93059"/>
                  </a:lnTo>
                  <a:cubicBezTo>
                    <a:pt x="109450" y="93059"/>
                    <a:pt x="105115" y="88730"/>
                    <a:pt x="105115" y="83222"/>
                  </a:cubicBezTo>
                  <a:cubicBezTo>
                    <a:pt x="105115" y="77811"/>
                    <a:pt x="109450" y="73384"/>
                    <a:pt x="114967" y="73384"/>
                  </a:cubicBezTo>
                  <a:lnTo>
                    <a:pt x="115558" y="73384"/>
                  </a:lnTo>
                  <a:lnTo>
                    <a:pt x="115558" y="72794"/>
                  </a:lnTo>
                  <a:cubicBezTo>
                    <a:pt x="115558" y="41709"/>
                    <a:pt x="138414" y="15936"/>
                    <a:pt x="168165" y="11214"/>
                  </a:cubicBezTo>
                  <a:lnTo>
                    <a:pt x="168165" y="9837"/>
                  </a:lnTo>
                  <a:cubicBezTo>
                    <a:pt x="168165" y="4328"/>
                    <a:pt x="172500" y="0"/>
                    <a:pt x="178017" y="0"/>
                  </a:cubicBezTo>
                  <a:close/>
                </a:path>
              </a:pathLst>
            </a:custGeom>
            <a:solidFill>
              <a:schemeClr val="bg1">
                <a:lumMod val="95000"/>
              </a:schemeClr>
            </a:solidFill>
            <a:ln>
              <a:noFill/>
            </a:ln>
          </p:spPr>
        </p:sp>
        <p:sp>
          <p:nvSpPr>
            <p:cNvPr id="12" name="correct-upload_2161"/>
            <p:cNvSpPr>
              <a:spLocks noChangeAspect="1"/>
            </p:cNvSpPr>
            <p:nvPr/>
          </p:nvSpPr>
          <p:spPr bwMode="auto">
            <a:xfrm>
              <a:off x="4789805" y="4925695"/>
              <a:ext cx="483870" cy="367030"/>
            </a:xfrm>
            <a:custGeom>
              <a:avLst/>
              <a:gdLst>
                <a:gd name="connsiteX0" fmla="*/ 371976 w 608442"/>
                <a:gd name="connsiteY0" fmla="*/ 156087 h 390994"/>
                <a:gd name="connsiteX1" fmla="*/ 386181 w 608442"/>
                <a:gd name="connsiteY1" fmla="*/ 156087 h 390994"/>
                <a:gd name="connsiteX2" fmla="*/ 405551 w 608442"/>
                <a:gd name="connsiteY2" fmla="*/ 176744 h 390994"/>
                <a:gd name="connsiteX3" fmla="*/ 405551 w 608442"/>
                <a:gd name="connsiteY3" fmla="*/ 189654 h 390994"/>
                <a:gd name="connsiteX4" fmla="*/ 266085 w 608442"/>
                <a:gd name="connsiteY4" fmla="*/ 330377 h 390994"/>
                <a:gd name="connsiteX5" fmla="*/ 251880 w 608442"/>
                <a:gd name="connsiteY5" fmla="*/ 330377 h 390994"/>
                <a:gd name="connsiteX6" fmla="*/ 166650 w 608442"/>
                <a:gd name="connsiteY6" fmla="*/ 243878 h 390994"/>
                <a:gd name="connsiteX7" fmla="*/ 166650 w 608442"/>
                <a:gd name="connsiteY7" fmla="*/ 230967 h 390994"/>
                <a:gd name="connsiteX8" fmla="*/ 187312 w 608442"/>
                <a:gd name="connsiteY8" fmla="*/ 210311 h 390994"/>
                <a:gd name="connsiteX9" fmla="*/ 200226 w 608442"/>
                <a:gd name="connsiteY9" fmla="*/ 210311 h 390994"/>
                <a:gd name="connsiteX10" fmla="*/ 258337 w 608442"/>
                <a:gd name="connsiteY10" fmla="*/ 269698 h 390994"/>
                <a:gd name="connsiteX11" fmla="*/ 286782 w 608442"/>
                <a:gd name="connsiteY11" fmla="*/ 19356 h 390994"/>
                <a:gd name="connsiteX12" fmla="*/ 165352 w 608442"/>
                <a:gd name="connsiteY12" fmla="*/ 116137 h 390994"/>
                <a:gd name="connsiteX13" fmla="*/ 164060 w 608442"/>
                <a:gd name="connsiteY13" fmla="*/ 125170 h 390994"/>
                <a:gd name="connsiteX14" fmla="*/ 155017 w 608442"/>
                <a:gd name="connsiteY14" fmla="*/ 123879 h 390994"/>
                <a:gd name="connsiteX15" fmla="*/ 143391 w 608442"/>
                <a:gd name="connsiteY15" fmla="*/ 123879 h 390994"/>
                <a:gd name="connsiteX16" fmla="*/ 19377 w 608442"/>
                <a:gd name="connsiteY16" fmla="*/ 247759 h 390994"/>
                <a:gd name="connsiteX17" fmla="*/ 143391 w 608442"/>
                <a:gd name="connsiteY17" fmla="*/ 371638 h 390994"/>
                <a:gd name="connsiteX18" fmla="*/ 465051 w 608442"/>
                <a:gd name="connsiteY18" fmla="*/ 371638 h 390994"/>
                <a:gd name="connsiteX19" fmla="*/ 589065 w 608442"/>
                <a:gd name="connsiteY19" fmla="*/ 247759 h 390994"/>
                <a:gd name="connsiteX20" fmla="*/ 465051 w 608442"/>
                <a:gd name="connsiteY20" fmla="*/ 123879 h 390994"/>
                <a:gd name="connsiteX21" fmla="*/ 422422 w 608442"/>
                <a:gd name="connsiteY21" fmla="*/ 131622 h 390994"/>
                <a:gd name="connsiteX22" fmla="*/ 410795 w 608442"/>
                <a:gd name="connsiteY22" fmla="*/ 135493 h 390994"/>
                <a:gd name="connsiteX23" fmla="*/ 409504 w 608442"/>
                <a:gd name="connsiteY23" fmla="*/ 123879 h 390994"/>
                <a:gd name="connsiteX24" fmla="*/ 286782 w 608442"/>
                <a:gd name="connsiteY24" fmla="*/ 19356 h 390994"/>
                <a:gd name="connsiteX25" fmla="*/ 286782 w 608442"/>
                <a:gd name="connsiteY25" fmla="*/ 0 h 390994"/>
                <a:gd name="connsiteX26" fmla="*/ 426297 w 608442"/>
                <a:gd name="connsiteY26" fmla="*/ 109685 h 390994"/>
                <a:gd name="connsiteX27" fmla="*/ 465051 w 608442"/>
                <a:gd name="connsiteY27" fmla="*/ 104523 h 390994"/>
                <a:gd name="connsiteX28" fmla="*/ 608442 w 608442"/>
                <a:gd name="connsiteY28" fmla="*/ 247759 h 390994"/>
                <a:gd name="connsiteX29" fmla="*/ 465051 w 608442"/>
                <a:gd name="connsiteY29" fmla="*/ 390994 h 390994"/>
                <a:gd name="connsiteX30" fmla="*/ 143391 w 608442"/>
                <a:gd name="connsiteY30" fmla="*/ 390994 h 390994"/>
                <a:gd name="connsiteX31" fmla="*/ 0 w 608442"/>
                <a:gd name="connsiteY31" fmla="*/ 247759 h 390994"/>
                <a:gd name="connsiteX32" fmla="*/ 143391 w 608442"/>
                <a:gd name="connsiteY32" fmla="*/ 104523 h 390994"/>
                <a:gd name="connsiteX33" fmla="*/ 148558 w 608442"/>
                <a:gd name="connsiteY33" fmla="*/ 104523 h 390994"/>
                <a:gd name="connsiteX34" fmla="*/ 286782 w 608442"/>
                <a:gd name="connsiteY34" fmla="*/ 0 h 39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8442" h="390994">
                  <a:moveTo>
                    <a:pt x="371976" y="156087"/>
                  </a:moveTo>
                  <a:cubicBezTo>
                    <a:pt x="375850" y="152214"/>
                    <a:pt x="382307" y="152214"/>
                    <a:pt x="386181" y="156087"/>
                  </a:cubicBezTo>
                  <a:lnTo>
                    <a:pt x="405551" y="176744"/>
                  </a:lnTo>
                  <a:cubicBezTo>
                    <a:pt x="409425" y="180617"/>
                    <a:pt x="409425" y="185781"/>
                    <a:pt x="405551" y="189654"/>
                  </a:cubicBezTo>
                  <a:lnTo>
                    <a:pt x="266085" y="330377"/>
                  </a:lnTo>
                  <a:cubicBezTo>
                    <a:pt x="262211" y="334250"/>
                    <a:pt x="255754" y="334250"/>
                    <a:pt x="251880" y="330377"/>
                  </a:cubicBezTo>
                  <a:lnTo>
                    <a:pt x="166650" y="243878"/>
                  </a:lnTo>
                  <a:cubicBezTo>
                    <a:pt x="162776" y="241295"/>
                    <a:pt x="162776" y="234840"/>
                    <a:pt x="166650" y="230967"/>
                  </a:cubicBezTo>
                  <a:lnTo>
                    <a:pt x="187312" y="210311"/>
                  </a:lnTo>
                  <a:cubicBezTo>
                    <a:pt x="191186" y="206437"/>
                    <a:pt x="196352" y="206437"/>
                    <a:pt x="200226" y="210311"/>
                  </a:cubicBezTo>
                  <a:lnTo>
                    <a:pt x="258337" y="269698"/>
                  </a:lnTo>
                  <a:close/>
                  <a:moveTo>
                    <a:pt x="286782" y="19356"/>
                  </a:moveTo>
                  <a:cubicBezTo>
                    <a:pt x="228650" y="19356"/>
                    <a:pt x="178270" y="60649"/>
                    <a:pt x="165352" y="116137"/>
                  </a:cubicBezTo>
                  <a:lnTo>
                    <a:pt x="164060" y="125170"/>
                  </a:lnTo>
                  <a:lnTo>
                    <a:pt x="155017" y="123879"/>
                  </a:lnTo>
                  <a:cubicBezTo>
                    <a:pt x="151141" y="123879"/>
                    <a:pt x="147266" y="123879"/>
                    <a:pt x="143391" y="123879"/>
                  </a:cubicBezTo>
                  <a:cubicBezTo>
                    <a:pt x="74925" y="123879"/>
                    <a:pt x="19377" y="179367"/>
                    <a:pt x="19377" y="247759"/>
                  </a:cubicBezTo>
                  <a:cubicBezTo>
                    <a:pt x="19377" y="316150"/>
                    <a:pt x="74925" y="371638"/>
                    <a:pt x="143391" y="371638"/>
                  </a:cubicBezTo>
                  <a:lnTo>
                    <a:pt x="465051" y="371638"/>
                  </a:lnTo>
                  <a:cubicBezTo>
                    <a:pt x="533517" y="371638"/>
                    <a:pt x="589065" y="316150"/>
                    <a:pt x="589065" y="247759"/>
                  </a:cubicBezTo>
                  <a:cubicBezTo>
                    <a:pt x="589065" y="179367"/>
                    <a:pt x="533517" y="123879"/>
                    <a:pt x="465051" y="123879"/>
                  </a:cubicBezTo>
                  <a:cubicBezTo>
                    <a:pt x="450842" y="123879"/>
                    <a:pt x="435340" y="126460"/>
                    <a:pt x="422422" y="131622"/>
                  </a:cubicBezTo>
                  <a:lnTo>
                    <a:pt x="410795" y="135493"/>
                  </a:lnTo>
                  <a:lnTo>
                    <a:pt x="409504" y="123879"/>
                  </a:lnTo>
                  <a:cubicBezTo>
                    <a:pt x="399169" y="63230"/>
                    <a:pt x="347497" y="19356"/>
                    <a:pt x="286782" y="19356"/>
                  </a:cubicBezTo>
                  <a:close/>
                  <a:moveTo>
                    <a:pt x="286782" y="0"/>
                  </a:moveTo>
                  <a:cubicBezTo>
                    <a:pt x="353956" y="0"/>
                    <a:pt x="410795" y="45164"/>
                    <a:pt x="426297" y="109685"/>
                  </a:cubicBezTo>
                  <a:cubicBezTo>
                    <a:pt x="439215" y="105814"/>
                    <a:pt x="452133" y="104523"/>
                    <a:pt x="465051" y="104523"/>
                  </a:cubicBezTo>
                  <a:cubicBezTo>
                    <a:pt x="543852" y="104523"/>
                    <a:pt x="608442" y="169044"/>
                    <a:pt x="608442" y="247759"/>
                  </a:cubicBezTo>
                  <a:cubicBezTo>
                    <a:pt x="608442" y="326474"/>
                    <a:pt x="543852" y="390994"/>
                    <a:pt x="465051" y="390994"/>
                  </a:cubicBezTo>
                  <a:lnTo>
                    <a:pt x="143391" y="390994"/>
                  </a:lnTo>
                  <a:cubicBezTo>
                    <a:pt x="64590" y="390994"/>
                    <a:pt x="0" y="326474"/>
                    <a:pt x="0" y="247759"/>
                  </a:cubicBezTo>
                  <a:cubicBezTo>
                    <a:pt x="0" y="169044"/>
                    <a:pt x="64590" y="104523"/>
                    <a:pt x="143391" y="104523"/>
                  </a:cubicBezTo>
                  <a:cubicBezTo>
                    <a:pt x="145974" y="104523"/>
                    <a:pt x="147266" y="104523"/>
                    <a:pt x="148558" y="104523"/>
                  </a:cubicBezTo>
                  <a:cubicBezTo>
                    <a:pt x="165352" y="42584"/>
                    <a:pt x="222191" y="0"/>
                    <a:pt x="286782" y="0"/>
                  </a:cubicBezTo>
                  <a:close/>
                </a:path>
              </a:pathLst>
            </a:custGeom>
            <a:solidFill>
              <a:schemeClr val="bg1">
                <a:lumMod val="95000"/>
              </a:schemeClr>
            </a:solidFill>
            <a:ln>
              <a:noFill/>
            </a:ln>
          </p:spPr>
        </p:sp>
        <p:sp>
          <p:nvSpPr>
            <p:cNvPr id="13" name="圆角右箭头 94"/>
            <p:cNvSpPr/>
            <p:nvPr/>
          </p:nvSpPr>
          <p:spPr>
            <a:xfrm rot="5400000">
              <a:off x="5677648" y="2792753"/>
              <a:ext cx="720000" cy="1080000"/>
            </a:xfrm>
            <a:prstGeom prst="bentArrow">
              <a:avLst>
                <a:gd name="adj1" fmla="val 21046"/>
                <a:gd name="adj2" fmla="val 25000"/>
                <a:gd name="adj3" fmla="val 25000"/>
                <a:gd name="adj4" fmla="val 4375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4" name="圆角右箭头 95"/>
            <p:cNvSpPr/>
            <p:nvPr/>
          </p:nvSpPr>
          <p:spPr>
            <a:xfrm rot="10800000">
              <a:off x="5416685" y="4580345"/>
              <a:ext cx="1080000" cy="720000"/>
            </a:xfrm>
            <a:prstGeom prst="bentArrow">
              <a:avLst>
                <a:gd name="adj1" fmla="val 21046"/>
                <a:gd name="adj2" fmla="val 25000"/>
                <a:gd name="adj3" fmla="val 25000"/>
                <a:gd name="adj4" fmla="val 4375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 name="右箭头 96"/>
            <p:cNvSpPr/>
            <p:nvPr/>
          </p:nvSpPr>
          <p:spPr>
            <a:xfrm rot="10800000">
              <a:off x="3467235" y="4946695"/>
              <a:ext cx="1080000" cy="360000"/>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6" name="文本框 15"/>
            <p:cNvSpPr txBox="1"/>
            <p:nvPr/>
          </p:nvSpPr>
          <p:spPr>
            <a:xfrm>
              <a:off x="6693535" y="3890009"/>
              <a:ext cx="753110" cy="630717"/>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rPr>
                <a:t>算法模型</a:t>
              </a:r>
              <a:endParaRPr lang="zh-CN" altLang="en-US" sz="1200" b="1">
                <a:latin typeface="微软雅黑" panose="020B0503020204020204" pitchFamily="34" charset="-122"/>
                <a:ea typeface="微软雅黑" panose="020B0503020204020204" pitchFamily="34" charset="-122"/>
              </a:endParaRPr>
            </a:p>
          </p:txBody>
        </p:sp>
        <p:sp>
          <p:nvSpPr>
            <p:cNvPr id="17" name="文本框 16"/>
            <p:cNvSpPr txBox="1"/>
            <p:nvPr/>
          </p:nvSpPr>
          <p:spPr>
            <a:xfrm>
              <a:off x="4458970" y="5629911"/>
              <a:ext cx="1107440" cy="630717"/>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rPr>
                <a:t>模型本地校验</a:t>
              </a:r>
              <a:endParaRPr lang="zh-CN" altLang="en-US" sz="1200" b="1">
                <a:latin typeface="微软雅黑" panose="020B0503020204020204" pitchFamily="34" charset="-122"/>
                <a:ea typeface="微软雅黑" panose="020B0503020204020204" pitchFamily="34" charset="-122"/>
              </a:endParaRPr>
            </a:p>
          </p:txBody>
        </p:sp>
        <p:sp>
          <p:nvSpPr>
            <p:cNvPr id="18" name="文本框 17"/>
            <p:cNvSpPr txBox="1"/>
            <p:nvPr/>
          </p:nvSpPr>
          <p:spPr>
            <a:xfrm>
              <a:off x="2397760" y="5698490"/>
              <a:ext cx="1207770" cy="630717"/>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rPr>
                <a:t>部署到生产环境</a:t>
              </a:r>
              <a:endParaRPr lang="zh-CN" altLang="en-US" sz="1200" b="1">
                <a:latin typeface="微软雅黑" panose="020B0503020204020204" pitchFamily="34" charset="-122"/>
                <a:ea typeface="微软雅黑" panose="020B0503020204020204" pitchFamily="34" charset="-122"/>
              </a:endParaRPr>
            </a:p>
          </p:txBody>
        </p:sp>
        <p:sp>
          <p:nvSpPr>
            <p:cNvPr id="19" name="椭圆 18"/>
            <p:cNvSpPr/>
            <p:nvPr/>
          </p:nvSpPr>
          <p:spPr>
            <a:xfrm>
              <a:off x="2733675" y="2727325"/>
              <a:ext cx="702000" cy="70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0" name="右箭头 104"/>
            <p:cNvSpPr/>
            <p:nvPr/>
          </p:nvSpPr>
          <p:spPr>
            <a:xfrm>
              <a:off x="3517900" y="2892425"/>
              <a:ext cx="1080000" cy="360000"/>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1" name="圆角右箭头 105"/>
            <p:cNvSpPr/>
            <p:nvPr/>
          </p:nvSpPr>
          <p:spPr>
            <a:xfrm rot="16200000">
              <a:off x="1612242" y="4301603"/>
              <a:ext cx="720000" cy="1080000"/>
            </a:xfrm>
            <a:prstGeom prst="bentArrow">
              <a:avLst>
                <a:gd name="adj1" fmla="val 21046"/>
                <a:gd name="adj2" fmla="val 25000"/>
                <a:gd name="adj3" fmla="val 25000"/>
                <a:gd name="adj4" fmla="val 4375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22" name="圆角右箭头 106"/>
            <p:cNvSpPr/>
            <p:nvPr/>
          </p:nvSpPr>
          <p:spPr>
            <a:xfrm>
              <a:off x="1549400" y="2865120"/>
              <a:ext cx="1080000" cy="720000"/>
            </a:xfrm>
            <a:prstGeom prst="bentArrow">
              <a:avLst>
                <a:gd name="adj1" fmla="val 21046"/>
                <a:gd name="adj2" fmla="val 25000"/>
                <a:gd name="adj3" fmla="val 25000"/>
                <a:gd name="adj4" fmla="val 4375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23" name="lab-flask_77311"/>
            <p:cNvSpPr>
              <a:spLocks noChangeAspect="1"/>
            </p:cNvSpPr>
            <p:nvPr/>
          </p:nvSpPr>
          <p:spPr bwMode="auto">
            <a:xfrm>
              <a:off x="2870200" y="2814320"/>
              <a:ext cx="432000" cy="496487"/>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lumMod val="95000"/>
              </a:schemeClr>
            </a:solidFill>
            <a:ln>
              <a:noFill/>
            </a:ln>
          </p:spPr>
        </p:sp>
        <p:sp>
          <p:nvSpPr>
            <p:cNvPr id="24" name="文本框 23"/>
            <p:cNvSpPr txBox="1"/>
            <p:nvPr/>
          </p:nvSpPr>
          <p:spPr>
            <a:xfrm>
              <a:off x="277495" y="4071620"/>
              <a:ext cx="1016635" cy="855360"/>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真实电话回访数据积累</a:t>
              </a:r>
              <a:endParaRPr lang="zh-CN" altLang="en-US" sz="1200" b="1" dirty="0">
                <a:latin typeface="微软雅黑" panose="020B0503020204020204" pitchFamily="34" charset="-122"/>
                <a:ea typeface="微软雅黑" panose="020B0503020204020204" pitchFamily="34" charset="-122"/>
              </a:endParaRPr>
            </a:p>
          </p:txBody>
        </p:sp>
        <p:sp>
          <p:nvSpPr>
            <p:cNvPr id="25" name="椭圆 24"/>
            <p:cNvSpPr/>
            <p:nvPr/>
          </p:nvSpPr>
          <p:spPr>
            <a:xfrm>
              <a:off x="4679950" y="2704465"/>
              <a:ext cx="702000" cy="70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6" name="marker-outline_38357"/>
            <p:cNvSpPr/>
            <p:nvPr/>
          </p:nvSpPr>
          <p:spPr bwMode="auto">
            <a:xfrm>
              <a:off x="4847590" y="2811145"/>
              <a:ext cx="360000" cy="468000"/>
            </a:xfrm>
            <a:custGeom>
              <a:avLst/>
              <a:gdLst>
                <a:gd name="T0" fmla="*/ 3450 w 3662"/>
                <a:gd name="T1" fmla="*/ 0 h 7422"/>
                <a:gd name="T2" fmla="*/ 212 w 3662"/>
                <a:gd name="T3" fmla="*/ 0 h 7422"/>
                <a:gd name="T4" fmla="*/ 0 w 3662"/>
                <a:gd name="T5" fmla="*/ 212 h 7422"/>
                <a:gd name="T6" fmla="*/ 0 w 3662"/>
                <a:gd name="T7" fmla="*/ 7223 h 7422"/>
                <a:gd name="T8" fmla="*/ 120 w 3662"/>
                <a:gd name="T9" fmla="*/ 7414 h 7422"/>
                <a:gd name="T10" fmla="*/ 159 w 3662"/>
                <a:gd name="T11" fmla="*/ 7422 h 7422"/>
                <a:gd name="T12" fmla="*/ 284 w 3662"/>
                <a:gd name="T13" fmla="*/ 7372 h 7422"/>
                <a:gd name="T14" fmla="*/ 1831 w 3662"/>
                <a:gd name="T15" fmla="*/ 6028 h 7422"/>
                <a:gd name="T16" fmla="*/ 3378 w 3662"/>
                <a:gd name="T17" fmla="*/ 7372 h 7422"/>
                <a:gd name="T18" fmla="*/ 3503 w 3662"/>
                <a:gd name="T19" fmla="*/ 7422 h 7422"/>
                <a:gd name="T20" fmla="*/ 3542 w 3662"/>
                <a:gd name="T21" fmla="*/ 7414 h 7422"/>
                <a:gd name="T22" fmla="*/ 3662 w 3662"/>
                <a:gd name="T23" fmla="*/ 7223 h 7422"/>
                <a:gd name="T24" fmla="*/ 3662 w 3662"/>
                <a:gd name="T25" fmla="*/ 212 h 7422"/>
                <a:gd name="T26" fmla="*/ 3450 w 3662"/>
                <a:gd name="T27" fmla="*/ 0 h 7422"/>
                <a:gd name="T28" fmla="*/ 2846 w 3662"/>
                <a:gd name="T29" fmla="*/ 5829 h 7422"/>
                <a:gd name="T30" fmla="*/ 2366 w 3662"/>
                <a:gd name="T31" fmla="*/ 5412 h 7422"/>
                <a:gd name="T32" fmla="*/ 1831 w 3662"/>
                <a:gd name="T33" fmla="*/ 5212 h 7422"/>
                <a:gd name="T34" fmla="*/ 1296 w 3662"/>
                <a:gd name="T35" fmla="*/ 5412 h 7422"/>
                <a:gd name="T36" fmla="*/ 816 w 3662"/>
                <a:gd name="T37" fmla="*/ 5829 h 7422"/>
                <a:gd name="T38" fmla="*/ 816 w 3662"/>
                <a:gd name="T39" fmla="*/ 816 h 7422"/>
                <a:gd name="T40" fmla="*/ 2846 w 3662"/>
                <a:gd name="T41" fmla="*/ 816 h 7422"/>
                <a:gd name="T42" fmla="*/ 2846 w 3662"/>
                <a:gd name="T43" fmla="*/ 5829 h 7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7422">
                  <a:moveTo>
                    <a:pt x="3450" y="0"/>
                  </a:moveTo>
                  <a:lnTo>
                    <a:pt x="212" y="0"/>
                  </a:lnTo>
                  <a:cubicBezTo>
                    <a:pt x="95" y="0"/>
                    <a:pt x="0" y="95"/>
                    <a:pt x="0" y="212"/>
                  </a:cubicBezTo>
                  <a:lnTo>
                    <a:pt x="0" y="7223"/>
                  </a:lnTo>
                  <a:cubicBezTo>
                    <a:pt x="0" y="7307"/>
                    <a:pt x="49" y="7379"/>
                    <a:pt x="120" y="7414"/>
                  </a:cubicBezTo>
                  <a:cubicBezTo>
                    <a:pt x="131" y="7419"/>
                    <a:pt x="145" y="7422"/>
                    <a:pt x="159" y="7422"/>
                  </a:cubicBezTo>
                  <a:cubicBezTo>
                    <a:pt x="203" y="7422"/>
                    <a:pt x="254" y="7398"/>
                    <a:pt x="284" y="7372"/>
                  </a:cubicBezTo>
                  <a:lnTo>
                    <a:pt x="1831" y="6028"/>
                  </a:lnTo>
                  <a:lnTo>
                    <a:pt x="3378" y="7372"/>
                  </a:lnTo>
                  <a:cubicBezTo>
                    <a:pt x="3408" y="7398"/>
                    <a:pt x="3459" y="7422"/>
                    <a:pt x="3503" y="7422"/>
                  </a:cubicBezTo>
                  <a:cubicBezTo>
                    <a:pt x="3517" y="7422"/>
                    <a:pt x="3531" y="7419"/>
                    <a:pt x="3542" y="7414"/>
                  </a:cubicBezTo>
                  <a:cubicBezTo>
                    <a:pt x="3613" y="7379"/>
                    <a:pt x="3662" y="7307"/>
                    <a:pt x="3662" y="7223"/>
                  </a:cubicBezTo>
                  <a:lnTo>
                    <a:pt x="3662" y="212"/>
                  </a:lnTo>
                  <a:cubicBezTo>
                    <a:pt x="3662" y="95"/>
                    <a:pt x="3567" y="0"/>
                    <a:pt x="3450" y="0"/>
                  </a:cubicBezTo>
                  <a:close/>
                  <a:moveTo>
                    <a:pt x="2846" y="5829"/>
                  </a:moveTo>
                  <a:lnTo>
                    <a:pt x="2366" y="5412"/>
                  </a:lnTo>
                  <a:cubicBezTo>
                    <a:pt x="2213" y="5279"/>
                    <a:pt x="2022" y="5212"/>
                    <a:pt x="1831" y="5212"/>
                  </a:cubicBezTo>
                  <a:cubicBezTo>
                    <a:pt x="1640" y="5212"/>
                    <a:pt x="1449" y="5279"/>
                    <a:pt x="1296" y="5412"/>
                  </a:cubicBezTo>
                  <a:lnTo>
                    <a:pt x="816" y="5829"/>
                  </a:lnTo>
                  <a:lnTo>
                    <a:pt x="816" y="816"/>
                  </a:lnTo>
                  <a:lnTo>
                    <a:pt x="2846" y="816"/>
                  </a:lnTo>
                  <a:lnTo>
                    <a:pt x="2846" y="5829"/>
                  </a:lnTo>
                  <a:close/>
                </a:path>
              </a:pathLst>
            </a:custGeom>
            <a:solidFill>
              <a:schemeClr val="bg1">
                <a:lumMod val="95000"/>
              </a:schemeClr>
            </a:solidFill>
            <a:ln>
              <a:noFill/>
            </a:ln>
          </p:spPr>
        </p:sp>
        <p:sp>
          <p:nvSpPr>
            <p:cNvPr id="27" name="椭圆 26"/>
            <p:cNvSpPr/>
            <p:nvPr/>
          </p:nvSpPr>
          <p:spPr>
            <a:xfrm>
              <a:off x="1277620" y="3728085"/>
              <a:ext cx="702000" cy="70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8" name="new-database_76148"/>
            <p:cNvSpPr/>
            <p:nvPr/>
          </p:nvSpPr>
          <p:spPr bwMode="auto">
            <a:xfrm>
              <a:off x="1438910" y="3840480"/>
              <a:ext cx="360000" cy="468000"/>
            </a:xfrm>
            <a:custGeom>
              <a:avLst/>
              <a:gdLst>
                <a:gd name="T0" fmla="*/ 427 w 2800"/>
                <a:gd name="T1" fmla="*/ 202 h 3600"/>
                <a:gd name="T2" fmla="*/ 0 w 2800"/>
                <a:gd name="T3" fmla="*/ 2867 h 3600"/>
                <a:gd name="T4" fmla="*/ 1400 w 2800"/>
                <a:gd name="T5" fmla="*/ 3600 h 3600"/>
                <a:gd name="T6" fmla="*/ 2800 w 2800"/>
                <a:gd name="T7" fmla="*/ 2867 h 3600"/>
                <a:gd name="T8" fmla="*/ 2373 w 2800"/>
                <a:gd name="T9" fmla="*/ 202 h 3600"/>
                <a:gd name="T10" fmla="*/ 1400 w 2800"/>
                <a:gd name="T11" fmla="*/ 133 h 3600"/>
                <a:gd name="T12" fmla="*/ 2667 w 2800"/>
                <a:gd name="T13" fmla="*/ 733 h 3600"/>
                <a:gd name="T14" fmla="*/ 1400 w 2800"/>
                <a:gd name="T15" fmla="*/ 1333 h 3600"/>
                <a:gd name="T16" fmla="*/ 133 w 2800"/>
                <a:gd name="T17" fmla="*/ 733 h 3600"/>
                <a:gd name="T18" fmla="*/ 1400 w 2800"/>
                <a:gd name="T19" fmla="*/ 133 h 3600"/>
                <a:gd name="T20" fmla="*/ 532 w 2800"/>
                <a:gd name="T21" fmla="*/ 411 h 3600"/>
                <a:gd name="T22" fmla="*/ 266 w 2800"/>
                <a:gd name="T23" fmla="*/ 767 h 3600"/>
                <a:gd name="T24" fmla="*/ 300 w 2800"/>
                <a:gd name="T25" fmla="*/ 733 h 3600"/>
                <a:gd name="T26" fmla="*/ 1400 w 2800"/>
                <a:gd name="T27" fmla="*/ 300 h 3600"/>
                <a:gd name="T28" fmla="*/ 1401 w 2800"/>
                <a:gd name="T29" fmla="*/ 233 h 3600"/>
                <a:gd name="T30" fmla="*/ 133 w 2800"/>
                <a:gd name="T31" fmla="*/ 1051 h 3600"/>
                <a:gd name="T32" fmla="*/ 1400 w 2800"/>
                <a:gd name="T33" fmla="*/ 1467 h 3600"/>
                <a:gd name="T34" fmla="*/ 2667 w 2800"/>
                <a:gd name="T35" fmla="*/ 1051 h 3600"/>
                <a:gd name="T36" fmla="*/ 2313 w 2800"/>
                <a:gd name="T37" fmla="*/ 1856 h 3600"/>
                <a:gd name="T38" fmla="*/ 487 w 2800"/>
                <a:gd name="T39" fmla="*/ 1856 h 3600"/>
                <a:gd name="T40" fmla="*/ 133 w 2800"/>
                <a:gd name="T41" fmla="*/ 1051 h 3600"/>
                <a:gd name="T42" fmla="*/ 427 w 2800"/>
                <a:gd name="T43" fmla="*/ 1975 h 3600"/>
                <a:gd name="T44" fmla="*/ 2373 w 2800"/>
                <a:gd name="T45" fmla="*/ 1975 h 3600"/>
                <a:gd name="T46" fmla="*/ 2667 w 2800"/>
                <a:gd name="T47" fmla="*/ 2156 h 3600"/>
                <a:gd name="T48" fmla="*/ 1400 w 2800"/>
                <a:gd name="T49" fmla="*/ 2756 h 3600"/>
                <a:gd name="T50" fmla="*/ 133 w 2800"/>
                <a:gd name="T51" fmla="*/ 2156 h 3600"/>
                <a:gd name="T52" fmla="*/ 133 w 2800"/>
                <a:gd name="T53" fmla="*/ 2473 h 3600"/>
                <a:gd name="T54" fmla="*/ 1400 w 2800"/>
                <a:gd name="T55" fmla="*/ 2889 h 3600"/>
                <a:gd name="T56" fmla="*/ 2667 w 2800"/>
                <a:gd name="T57" fmla="*/ 2473 h 3600"/>
                <a:gd name="T58" fmla="*/ 2313 w 2800"/>
                <a:gd name="T59" fmla="*/ 3278 h 3600"/>
                <a:gd name="T60" fmla="*/ 487 w 2800"/>
                <a:gd name="T61" fmla="*/ 3278 h 3600"/>
                <a:gd name="T62" fmla="*/ 133 w 2800"/>
                <a:gd name="T63" fmla="*/ 2473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0" h="3600">
                  <a:moveTo>
                    <a:pt x="1400" y="0"/>
                  </a:moveTo>
                  <a:cubicBezTo>
                    <a:pt x="1023" y="0"/>
                    <a:pt x="681" y="76"/>
                    <a:pt x="427" y="202"/>
                  </a:cubicBezTo>
                  <a:cubicBezTo>
                    <a:pt x="174" y="329"/>
                    <a:pt x="0" y="513"/>
                    <a:pt x="0" y="733"/>
                  </a:cubicBezTo>
                  <a:lnTo>
                    <a:pt x="0" y="2867"/>
                  </a:lnTo>
                  <a:cubicBezTo>
                    <a:pt x="0" y="3087"/>
                    <a:pt x="174" y="3271"/>
                    <a:pt x="427" y="3398"/>
                  </a:cubicBezTo>
                  <a:cubicBezTo>
                    <a:pt x="681" y="3524"/>
                    <a:pt x="1023" y="3600"/>
                    <a:pt x="1400" y="3600"/>
                  </a:cubicBezTo>
                  <a:cubicBezTo>
                    <a:pt x="1777" y="3600"/>
                    <a:pt x="2119" y="3524"/>
                    <a:pt x="2373" y="3398"/>
                  </a:cubicBezTo>
                  <a:cubicBezTo>
                    <a:pt x="2626" y="3271"/>
                    <a:pt x="2800" y="3087"/>
                    <a:pt x="2800" y="2867"/>
                  </a:cubicBezTo>
                  <a:lnTo>
                    <a:pt x="2800" y="733"/>
                  </a:lnTo>
                  <a:cubicBezTo>
                    <a:pt x="2800" y="513"/>
                    <a:pt x="2626" y="329"/>
                    <a:pt x="2373" y="202"/>
                  </a:cubicBezTo>
                  <a:cubicBezTo>
                    <a:pt x="2119" y="76"/>
                    <a:pt x="1777" y="0"/>
                    <a:pt x="1400" y="0"/>
                  </a:cubicBezTo>
                  <a:close/>
                  <a:moveTo>
                    <a:pt x="1400" y="133"/>
                  </a:moveTo>
                  <a:cubicBezTo>
                    <a:pt x="1759" y="133"/>
                    <a:pt x="2084" y="207"/>
                    <a:pt x="2313" y="322"/>
                  </a:cubicBezTo>
                  <a:cubicBezTo>
                    <a:pt x="2542" y="436"/>
                    <a:pt x="2667" y="585"/>
                    <a:pt x="2667" y="733"/>
                  </a:cubicBezTo>
                  <a:cubicBezTo>
                    <a:pt x="2667" y="881"/>
                    <a:pt x="2542" y="1031"/>
                    <a:pt x="2313" y="1145"/>
                  </a:cubicBezTo>
                  <a:cubicBezTo>
                    <a:pt x="2084" y="1260"/>
                    <a:pt x="1759" y="1333"/>
                    <a:pt x="1400" y="1333"/>
                  </a:cubicBezTo>
                  <a:cubicBezTo>
                    <a:pt x="1041" y="1333"/>
                    <a:pt x="716" y="1260"/>
                    <a:pt x="487" y="1145"/>
                  </a:cubicBezTo>
                  <a:cubicBezTo>
                    <a:pt x="258" y="1031"/>
                    <a:pt x="133" y="881"/>
                    <a:pt x="133" y="733"/>
                  </a:cubicBezTo>
                  <a:cubicBezTo>
                    <a:pt x="133" y="585"/>
                    <a:pt x="258" y="436"/>
                    <a:pt x="487" y="322"/>
                  </a:cubicBezTo>
                  <a:cubicBezTo>
                    <a:pt x="716" y="207"/>
                    <a:pt x="1041" y="133"/>
                    <a:pt x="1400" y="133"/>
                  </a:cubicBezTo>
                  <a:close/>
                  <a:moveTo>
                    <a:pt x="1400" y="233"/>
                  </a:moveTo>
                  <a:cubicBezTo>
                    <a:pt x="1054" y="233"/>
                    <a:pt x="743" y="306"/>
                    <a:pt x="532" y="411"/>
                  </a:cubicBezTo>
                  <a:cubicBezTo>
                    <a:pt x="321" y="517"/>
                    <a:pt x="233" y="637"/>
                    <a:pt x="233" y="733"/>
                  </a:cubicBezTo>
                  <a:cubicBezTo>
                    <a:pt x="233" y="752"/>
                    <a:pt x="248" y="767"/>
                    <a:pt x="266" y="767"/>
                  </a:cubicBezTo>
                  <a:cubicBezTo>
                    <a:pt x="285" y="767"/>
                    <a:pt x="300" y="753"/>
                    <a:pt x="300" y="734"/>
                  </a:cubicBezTo>
                  <a:lnTo>
                    <a:pt x="300" y="733"/>
                  </a:lnTo>
                  <a:cubicBezTo>
                    <a:pt x="300" y="683"/>
                    <a:pt x="363" y="570"/>
                    <a:pt x="562" y="471"/>
                  </a:cubicBezTo>
                  <a:cubicBezTo>
                    <a:pt x="760" y="372"/>
                    <a:pt x="1064" y="300"/>
                    <a:pt x="1400" y="300"/>
                  </a:cubicBezTo>
                  <a:cubicBezTo>
                    <a:pt x="1418" y="300"/>
                    <a:pt x="1434" y="286"/>
                    <a:pt x="1434" y="267"/>
                  </a:cubicBezTo>
                  <a:cubicBezTo>
                    <a:pt x="1434" y="249"/>
                    <a:pt x="1419" y="234"/>
                    <a:pt x="1401" y="233"/>
                  </a:cubicBezTo>
                  <a:lnTo>
                    <a:pt x="1400" y="233"/>
                  </a:lnTo>
                  <a:close/>
                  <a:moveTo>
                    <a:pt x="133" y="1051"/>
                  </a:moveTo>
                  <a:cubicBezTo>
                    <a:pt x="207" y="1133"/>
                    <a:pt x="309" y="1205"/>
                    <a:pt x="427" y="1264"/>
                  </a:cubicBezTo>
                  <a:cubicBezTo>
                    <a:pt x="681" y="1391"/>
                    <a:pt x="1023" y="1467"/>
                    <a:pt x="1400" y="1467"/>
                  </a:cubicBezTo>
                  <a:cubicBezTo>
                    <a:pt x="1777" y="1467"/>
                    <a:pt x="2119" y="1391"/>
                    <a:pt x="2373" y="1264"/>
                  </a:cubicBezTo>
                  <a:cubicBezTo>
                    <a:pt x="2491" y="1205"/>
                    <a:pt x="2593" y="1133"/>
                    <a:pt x="2667" y="1051"/>
                  </a:cubicBezTo>
                  <a:lnTo>
                    <a:pt x="2667" y="1444"/>
                  </a:lnTo>
                  <a:cubicBezTo>
                    <a:pt x="2667" y="1593"/>
                    <a:pt x="2542" y="1742"/>
                    <a:pt x="2313" y="1856"/>
                  </a:cubicBezTo>
                  <a:cubicBezTo>
                    <a:pt x="2084" y="1971"/>
                    <a:pt x="1759" y="2044"/>
                    <a:pt x="1400" y="2044"/>
                  </a:cubicBezTo>
                  <a:cubicBezTo>
                    <a:pt x="1041" y="2044"/>
                    <a:pt x="716" y="1971"/>
                    <a:pt x="487" y="1856"/>
                  </a:cubicBezTo>
                  <a:cubicBezTo>
                    <a:pt x="258" y="1742"/>
                    <a:pt x="133" y="1593"/>
                    <a:pt x="133" y="1444"/>
                  </a:cubicBezTo>
                  <a:lnTo>
                    <a:pt x="133" y="1051"/>
                  </a:lnTo>
                  <a:close/>
                  <a:moveTo>
                    <a:pt x="133" y="1762"/>
                  </a:moveTo>
                  <a:cubicBezTo>
                    <a:pt x="207" y="1844"/>
                    <a:pt x="309" y="1916"/>
                    <a:pt x="427" y="1975"/>
                  </a:cubicBezTo>
                  <a:cubicBezTo>
                    <a:pt x="681" y="2102"/>
                    <a:pt x="1023" y="2178"/>
                    <a:pt x="1400" y="2178"/>
                  </a:cubicBezTo>
                  <a:cubicBezTo>
                    <a:pt x="1777" y="2178"/>
                    <a:pt x="2119" y="2102"/>
                    <a:pt x="2373" y="1975"/>
                  </a:cubicBezTo>
                  <a:cubicBezTo>
                    <a:pt x="2491" y="1916"/>
                    <a:pt x="2593" y="1844"/>
                    <a:pt x="2667" y="1762"/>
                  </a:cubicBezTo>
                  <a:lnTo>
                    <a:pt x="2667" y="2156"/>
                  </a:lnTo>
                  <a:cubicBezTo>
                    <a:pt x="2667" y="2304"/>
                    <a:pt x="2542" y="2453"/>
                    <a:pt x="2313" y="2567"/>
                  </a:cubicBezTo>
                  <a:cubicBezTo>
                    <a:pt x="2084" y="2682"/>
                    <a:pt x="1759" y="2756"/>
                    <a:pt x="1400" y="2756"/>
                  </a:cubicBezTo>
                  <a:cubicBezTo>
                    <a:pt x="1041" y="2756"/>
                    <a:pt x="716" y="2682"/>
                    <a:pt x="487" y="2567"/>
                  </a:cubicBezTo>
                  <a:cubicBezTo>
                    <a:pt x="258" y="2453"/>
                    <a:pt x="133" y="2304"/>
                    <a:pt x="133" y="2156"/>
                  </a:cubicBezTo>
                  <a:lnTo>
                    <a:pt x="133" y="1762"/>
                  </a:lnTo>
                  <a:close/>
                  <a:moveTo>
                    <a:pt x="133" y="2473"/>
                  </a:moveTo>
                  <a:cubicBezTo>
                    <a:pt x="207" y="2555"/>
                    <a:pt x="309" y="2627"/>
                    <a:pt x="427" y="2687"/>
                  </a:cubicBezTo>
                  <a:cubicBezTo>
                    <a:pt x="681" y="2813"/>
                    <a:pt x="1023" y="2889"/>
                    <a:pt x="1400" y="2889"/>
                  </a:cubicBezTo>
                  <a:cubicBezTo>
                    <a:pt x="1777" y="2889"/>
                    <a:pt x="2119" y="2813"/>
                    <a:pt x="2373" y="2687"/>
                  </a:cubicBezTo>
                  <a:cubicBezTo>
                    <a:pt x="2491" y="2627"/>
                    <a:pt x="2593" y="2555"/>
                    <a:pt x="2667" y="2473"/>
                  </a:cubicBezTo>
                  <a:lnTo>
                    <a:pt x="2667" y="2867"/>
                  </a:lnTo>
                  <a:cubicBezTo>
                    <a:pt x="2667" y="3015"/>
                    <a:pt x="2542" y="3164"/>
                    <a:pt x="2313" y="3278"/>
                  </a:cubicBezTo>
                  <a:cubicBezTo>
                    <a:pt x="2084" y="3393"/>
                    <a:pt x="1759" y="3467"/>
                    <a:pt x="1400" y="3467"/>
                  </a:cubicBezTo>
                  <a:cubicBezTo>
                    <a:pt x="1041" y="3467"/>
                    <a:pt x="716" y="3393"/>
                    <a:pt x="487" y="3278"/>
                  </a:cubicBezTo>
                  <a:cubicBezTo>
                    <a:pt x="258" y="3164"/>
                    <a:pt x="133" y="3015"/>
                    <a:pt x="133" y="2867"/>
                  </a:cubicBezTo>
                  <a:lnTo>
                    <a:pt x="133" y="2473"/>
                  </a:lnTo>
                  <a:close/>
                </a:path>
              </a:pathLst>
            </a:custGeom>
            <a:solidFill>
              <a:schemeClr val="bg1">
                <a:lumMod val="95000"/>
              </a:schemeClr>
            </a:solidFill>
            <a:ln>
              <a:noFill/>
            </a:ln>
          </p:spPr>
        </p:sp>
      </p:grpSp>
      <p:graphicFrame>
        <p:nvGraphicFramePr>
          <p:cNvPr id="29" name="表格 28"/>
          <p:cNvGraphicFramePr/>
          <p:nvPr/>
        </p:nvGraphicFramePr>
        <p:xfrm>
          <a:off x="5292080" y="1895004"/>
          <a:ext cx="3710120" cy="1040765"/>
        </p:xfrm>
        <a:graphic>
          <a:graphicData uri="http://schemas.openxmlformats.org/drawingml/2006/table">
            <a:tbl>
              <a:tblPr firstRow="1" bandRow="1">
                <a:tableStyleId>{5C22544A-7EE6-4342-B048-85BDC9FD1C3A}</a:tableStyleId>
              </a:tblPr>
              <a:tblGrid>
                <a:gridCol w="1069459"/>
                <a:gridCol w="917519"/>
                <a:gridCol w="917519"/>
                <a:gridCol w="805623"/>
              </a:tblGrid>
              <a:tr h="320040">
                <a:tc>
                  <a:txBody>
                    <a:bodyPr/>
                    <a:lstStyle/>
                    <a:p>
                      <a:pPr algn="ctr">
                        <a:buNone/>
                      </a:pPr>
                      <a:r>
                        <a:rPr lang="zh-CN" altLang="en-US" sz="1200">
                          <a:latin typeface="微软雅黑" panose="020B0503020204020204" pitchFamily="34" charset="-122"/>
                          <a:ea typeface="微软雅黑" panose="020B0503020204020204" pitchFamily="34" charset="-122"/>
                        </a:rPr>
                        <a:t>评判维度</a:t>
                      </a:r>
                      <a:endParaRPr lang="zh-CN" altLang="en-US" sz="120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200">
                          <a:latin typeface="微软雅黑" panose="020B0503020204020204" pitchFamily="34" charset="-122"/>
                          <a:ea typeface="微软雅黑" panose="020B0503020204020204" pitchFamily="34" charset="-122"/>
                        </a:rPr>
                        <a:t>人工筛选</a:t>
                      </a:r>
                      <a:endParaRPr lang="zh-CN" altLang="en-US" sz="120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200" dirty="0">
                          <a:latin typeface="微软雅黑" panose="020B0503020204020204" pitchFamily="34" charset="-122"/>
                          <a:ea typeface="微软雅黑" panose="020B0503020204020204" pitchFamily="34" charset="-122"/>
                        </a:rPr>
                        <a:t>模型筛选</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200">
                          <a:latin typeface="微软雅黑" panose="020B0503020204020204" pitchFamily="34" charset="-122"/>
                          <a:ea typeface="微软雅黑" panose="020B0503020204020204" pitchFamily="34" charset="-122"/>
                        </a:rPr>
                        <a:t>提高比例</a:t>
                      </a:r>
                      <a:endParaRPr lang="zh-CN" altLang="en-US" sz="1200">
                        <a:latin typeface="微软雅黑" panose="020B0503020204020204" pitchFamily="34" charset="-122"/>
                        <a:ea typeface="微软雅黑" panose="020B0503020204020204" pitchFamily="34" charset="-122"/>
                      </a:endParaRPr>
                    </a:p>
                  </a:txBody>
                  <a:tcPr/>
                </a:tc>
              </a:tr>
              <a:tr h="346075">
                <a:tc>
                  <a:txBody>
                    <a:bodyPr/>
                    <a:lstStyle/>
                    <a:p>
                      <a:pPr algn="ctr">
                        <a:buNone/>
                      </a:pPr>
                      <a:r>
                        <a:rPr lang="zh-CN" altLang="en-US" sz="1200">
                          <a:latin typeface="微软雅黑" panose="020B0503020204020204" pitchFamily="34" charset="-122"/>
                          <a:ea typeface="微软雅黑" panose="020B0503020204020204" pitchFamily="34" charset="-122"/>
                        </a:rPr>
                        <a:t>回访成交率</a:t>
                      </a:r>
                      <a:endParaRPr lang="zh-CN" altLang="en-US"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4.7%</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6.3%</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b="1" dirty="0">
                          <a:solidFill>
                            <a:srgbClr val="FF0000"/>
                          </a:solidFill>
                          <a:latin typeface="微软雅黑" panose="020B0503020204020204" pitchFamily="34" charset="-122"/>
                          <a:ea typeface="微软雅黑" panose="020B0503020204020204" pitchFamily="34" charset="-122"/>
                        </a:rPr>
                        <a:t>34%</a:t>
                      </a:r>
                      <a:endParaRPr lang="en-US" altLang="zh-CN" sz="1200" b="1" dirty="0">
                        <a:solidFill>
                          <a:srgbClr val="FF0000"/>
                        </a:solidFill>
                        <a:latin typeface="微软雅黑" panose="020B0503020204020204" pitchFamily="34" charset="-122"/>
                        <a:ea typeface="微软雅黑" panose="020B0503020204020204" pitchFamily="34" charset="-122"/>
                      </a:endParaRPr>
                    </a:p>
                  </a:txBody>
                  <a:tcPr/>
                </a:tc>
              </a:tr>
              <a:tr h="374650">
                <a:tc>
                  <a:txBody>
                    <a:bodyPr/>
                    <a:lstStyle/>
                    <a:p>
                      <a:pPr algn="ctr">
                        <a:buNone/>
                      </a:pPr>
                      <a:r>
                        <a:rPr lang="zh-CN" altLang="en-US" sz="1200">
                          <a:latin typeface="微软雅黑" panose="020B0503020204020204" pitchFamily="34" charset="-122"/>
                          <a:ea typeface="微软雅黑" panose="020B0503020204020204" pitchFamily="34" charset="-122"/>
                        </a:rPr>
                        <a:t>电话接通率</a:t>
                      </a:r>
                      <a:endParaRPr lang="zh-CN" altLang="en-US"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42.1%</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a:latin typeface="微软雅黑" panose="020B0503020204020204" pitchFamily="34" charset="-122"/>
                          <a:ea typeface="微软雅黑" panose="020B0503020204020204" pitchFamily="34" charset="-122"/>
                        </a:rPr>
                        <a:t>53.6%</a:t>
                      </a:r>
                      <a:endParaRPr lang="en-US" altLang="zh-CN"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b="1" dirty="0">
                          <a:solidFill>
                            <a:srgbClr val="FF0000"/>
                          </a:solidFill>
                          <a:latin typeface="微软雅黑" panose="020B0503020204020204" pitchFamily="34" charset="-122"/>
                          <a:ea typeface="微软雅黑" panose="020B0503020204020204" pitchFamily="34" charset="-122"/>
                        </a:rPr>
                        <a:t>27.3%</a:t>
                      </a:r>
                      <a:endParaRPr lang="en-US" altLang="zh-CN" sz="1200" b="1" dirty="0">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251520" y="284957"/>
            <a:ext cx="4968552" cy="424732"/>
          </a:xfrm>
          <a:prstGeom prst="rect">
            <a:avLst/>
          </a:prstGeom>
          <a:noFill/>
          <a:ln w="9525">
            <a:noFill/>
          </a:ln>
        </p:spPr>
        <p:txBody>
          <a:bodyPr wrap="square">
            <a:spAutoFit/>
          </a:bodyPr>
          <a:lstStyle/>
          <a:p>
            <a:pPr rtl="0" eaLnBrk="0" hangingPunct="0">
              <a:lnSpc>
                <a:spcPct val="90000"/>
              </a:lnSpc>
              <a:defRPr/>
            </a:pPr>
            <a:r>
              <a:rPr lang="en-US" altLang="zh-CN" sz="2400" b="1" dirty="0">
                <a:solidFill>
                  <a:prstClr val="white"/>
                </a:solidFill>
                <a:latin typeface="微软雅黑" panose="020B0503020204020204" pitchFamily="34" charset="-122"/>
                <a:ea typeface="微软雅黑" panose="020B0503020204020204" pitchFamily="34" charset="-122"/>
              </a:rPr>
              <a:t>AI</a:t>
            </a:r>
            <a:r>
              <a:rPr lang="zh-CN" altLang="en-US" sz="2400" b="1" dirty="0">
                <a:solidFill>
                  <a:prstClr val="white"/>
                </a:solidFill>
                <a:latin typeface="微软雅黑" panose="020B0503020204020204" pitchFamily="34" charset="-122"/>
                <a:ea typeface="微软雅黑" panose="020B0503020204020204" pitchFamily="34" charset="-122"/>
              </a:rPr>
              <a:t>智能机器人系统</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a:clrChange>
              <a:clrFrom>
                <a:srgbClr val="FFFFFF"/>
              </a:clrFrom>
              <a:clrTo>
                <a:srgbClr val="FFFFFF">
                  <a:alpha val="0"/>
                </a:srgbClr>
              </a:clrTo>
            </a:clrChange>
          </a:blip>
          <a:stretch>
            <a:fillRect/>
          </a:stretch>
        </p:blipFill>
        <p:spPr>
          <a:xfrm>
            <a:off x="323528" y="1780456"/>
            <a:ext cx="5184576" cy="2498267"/>
          </a:xfrm>
          <a:prstGeom prst="rect">
            <a:avLst/>
          </a:prstGeom>
        </p:spPr>
      </p:pic>
      <p:sp>
        <p:nvSpPr>
          <p:cNvPr id="19" name="矩形 18"/>
          <p:cNvSpPr/>
          <p:nvPr/>
        </p:nvSpPr>
        <p:spPr>
          <a:xfrm>
            <a:off x="350168" y="1127443"/>
            <a:ext cx="8208912" cy="461665"/>
          </a:xfrm>
          <a:prstGeom prst="rect">
            <a:avLst/>
          </a:prstGeom>
        </p:spPr>
        <p:txBody>
          <a:bodyPr wrap="square">
            <a:spAutoFit/>
          </a:bodyPr>
          <a:lstStyle/>
          <a:p>
            <a:r>
              <a:rPr lang="zh-CN" altLang="en-US" sz="1200" b="1" dirty="0">
                <a:latin typeface="微软雅黑" panose="020B0503020204020204" pitchFamily="34" charset="-122"/>
                <a:ea typeface="微软雅黑" panose="020B0503020204020204" pitchFamily="34" charset="-122"/>
              </a:rPr>
              <a:t>等待时间长</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使用传统</a:t>
            </a:r>
            <a:r>
              <a:rPr lang="en-US" altLang="zh-CN" sz="1200" dirty="0">
                <a:latin typeface="微软雅黑" panose="020B0503020204020204" pitchFamily="34" charset="-122"/>
                <a:ea typeface="微软雅黑" panose="020B0503020204020204" pitchFamily="34" charset="-122"/>
              </a:rPr>
              <a:t>CTI</a:t>
            </a:r>
            <a:r>
              <a:rPr lang="zh-CN" altLang="en-US" sz="1200" dirty="0">
                <a:latin typeface="微软雅黑" panose="020B0503020204020204" pitchFamily="34" charset="-122"/>
                <a:ea typeface="微软雅黑" panose="020B0503020204020204" pitchFamily="34" charset="-122"/>
              </a:rPr>
              <a:t>系统呼，客服打出</a:t>
            </a:r>
            <a:r>
              <a:rPr lang="en-US" altLang="zh-CN" sz="1200" dirty="0">
                <a:latin typeface="微软雅黑" panose="020B0503020204020204" pitchFamily="34" charset="-122"/>
                <a:ea typeface="微软雅黑" panose="020B0503020204020204" pitchFamily="34" charset="-122"/>
              </a:rPr>
              <a:t>100</a:t>
            </a:r>
            <a:r>
              <a:rPr lang="zh-CN" altLang="en-US" sz="1200" dirty="0">
                <a:latin typeface="微软雅黑" panose="020B0503020204020204" pitchFamily="34" charset="-122"/>
                <a:ea typeface="微软雅黑" panose="020B0503020204020204" pitchFamily="34" charset="-122"/>
              </a:rPr>
              <a:t>个电话有</a:t>
            </a:r>
            <a:r>
              <a:rPr lang="en-US" altLang="zh-CN" sz="1200" dirty="0">
                <a:latin typeface="微软雅黑" panose="020B0503020204020204" pitchFamily="34" charset="-122"/>
                <a:ea typeface="微软雅黑" panose="020B0503020204020204" pitchFamily="34" charset="-122"/>
              </a:rPr>
              <a:t>43</a:t>
            </a:r>
            <a:r>
              <a:rPr lang="zh-CN" altLang="en-US" sz="1200" dirty="0">
                <a:latin typeface="微软雅黑" panose="020B0503020204020204" pitchFamily="34" charset="-122"/>
                <a:ea typeface="微软雅黑" panose="020B0503020204020204" pitchFamily="34" charset="-122"/>
              </a:rPr>
              <a:t>个被接通，客服会花费大量的时间等待用户接听。</a:t>
            </a:r>
            <a:endParaRPr lang="en-US" altLang="zh-CN"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回访客户量大</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为提供贴心的用户服务，客服需要对用药客户做回访，但回访用户资料非常庞大</a:t>
            </a:r>
            <a:endParaRPr lang="en-US" altLang="zh-CN" sz="1200" dirty="0">
              <a:latin typeface="微软雅黑" panose="020B0503020204020204" pitchFamily="34" charset="-122"/>
              <a:ea typeface="微软雅黑" panose="020B0503020204020204" pitchFamily="34" charset="-122"/>
            </a:endParaRPr>
          </a:p>
        </p:txBody>
      </p:sp>
      <p:sp>
        <p:nvSpPr>
          <p:cNvPr id="20" name="矩形 19"/>
          <p:cNvSpPr/>
          <p:nvPr/>
        </p:nvSpPr>
        <p:spPr>
          <a:xfrm>
            <a:off x="179512" y="746503"/>
            <a:ext cx="71205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背景</a:t>
            </a:r>
            <a:r>
              <a:rPr lang="en-US" altLang="zh-CN"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6" name="表格 5"/>
          <p:cNvGraphicFramePr/>
          <p:nvPr/>
        </p:nvGraphicFramePr>
        <p:xfrm>
          <a:off x="5724128" y="2140566"/>
          <a:ext cx="2904497" cy="1415415"/>
        </p:xfrm>
        <a:graphic>
          <a:graphicData uri="http://schemas.openxmlformats.org/drawingml/2006/table">
            <a:tbl>
              <a:tblPr firstRow="1" bandRow="1">
                <a:tableStyleId>{5C22544A-7EE6-4342-B048-85BDC9FD1C3A}</a:tableStyleId>
              </a:tblPr>
              <a:tblGrid>
                <a:gridCol w="1069459"/>
                <a:gridCol w="917519"/>
                <a:gridCol w="917519"/>
              </a:tblGrid>
              <a:tr h="320040">
                <a:tc>
                  <a:txBody>
                    <a:bodyPr/>
                    <a:lstStyle/>
                    <a:p>
                      <a:pPr algn="ctr">
                        <a:buNone/>
                      </a:pPr>
                      <a:r>
                        <a:rPr lang="zh-CN" altLang="en-US" sz="1200">
                          <a:latin typeface="微软雅黑" panose="020B0503020204020204" pitchFamily="34" charset="-122"/>
                          <a:ea typeface="微软雅黑" panose="020B0503020204020204" pitchFamily="34" charset="-122"/>
                        </a:rPr>
                        <a:t>评判维度</a:t>
                      </a:r>
                      <a:endParaRPr lang="zh-CN" altLang="en-US" sz="120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个月</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个月</a:t>
                      </a:r>
                      <a:endParaRPr lang="zh-CN" altLang="en-US" sz="1200" dirty="0">
                        <a:latin typeface="微软雅黑" panose="020B0503020204020204" pitchFamily="34" charset="-122"/>
                        <a:ea typeface="微软雅黑" panose="020B0503020204020204" pitchFamily="34" charset="-122"/>
                      </a:endParaRPr>
                    </a:p>
                  </a:txBody>
                  <a:tcPr/>
                </a:tc>
              </a:tr>
              <a:tr h="346075">
                <a:tc>
                  <a:txBody>
                    <a:bodyPr/>
                    <a:lstStyle/>
                    <a:p>
                      <a:pPr algn="ctr">
                        <a:buNone/>
                      </a:pPr>
                      <a:r>
                        <a:rPr lang="zh-CN" altLang="en-US" sz="1200" dirty="0">
                          <a:latin typeface="微软雅黑" panose="020B0503020204020204" pitchFamily="34" charset="-122"/>
                          <a:ea typeface="微软雅黑" panose="020B0503020204020204" pitchFamily="34" charset="-122"/>
                        </a:rPr>
                        <a:t>节省人力</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latin typeface="微软雅黑" panose="020B0503020204020204" pitchFamily="34" charset="-122"/>
                          <a:ea typeface="微软雅黑" panose="020B0503020204020204" pitchFamily="34" charset="-122"/>
                        </a:rPr>
                        <a:t>26</a:t>
                      </a:r>
                      <a:endParaRPr lang="en-US" altLang="zh-CN"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solidFill>
                            <a:srgbClr val="FF0000"/>
                          </a:solidFill>
                          <a:latin typeface="微软雅黑" panose="020B0503020204020204" pitchFamily="34" charset="-122"/>
                          <a:ea typeface="微软雅黑" panose="020B0503020204020204" pitchFamily="34" charset="-122"/>
                        </a:rPr>
                        <a:t>78</a:t>
                      </a:r>
                      <a:endParaRPr lang="en-US" altLang="zh-CN" sz="1200" dirty="0">
                        <a:solidFill>
                          <a:srgbClr val="FF0000"/>
                        </a:solidFill>
                        <a:latin typeface="微软雅黑" panose="020B0503020204020204" pitchFamily="34" charset="-122"/>
                        <a:ea typeface="微软雅黑" panose="020B0503020204020204" pitchFamily="34" charset="-122"/>
                      </a:endParaRPr>
                    </a:p>
                  </a:txBody>
                  <a:tcPr/>
                </a:tc>
              </a:tr>
              <a:tr h="374650">
                <a:tc>
                  <a:txBody>
                    <a:bodyPr/>
                    <a:lstStyle/>
                    <a:p>
                      <a:pPr algn="ctr">
                        <a:buNone/>
                      </a:pPr>
                      <a:r>
                        <a:rPr lang="zh-CN" altLang="en-US" sz="1200" dirty="0">
                          <a:latin typeface="微软雅黑" panose="020B0503020204020204" pitchFamily="34" charset="-122"/>
                          <a:ea typeface="微软雅黑" panose="020B0503020204020204" pitchFamily="34" charset="-122"/>
                        </a:rPr>
                        <a:t>电话接通率</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latin typeface="微软雅黑" panose="020B0503020204020204" pitchFamily="34" charset="-122"/>
                          <a:ea typeface="微软雅黑" panose="020B0503020204020204" pitchFamily="34" charset="-122"/>
                        </a:rPr>
                        <a:t>26%</a:t>
                      </a:r>
                      <a:endParaRPr lang="en-US" altLang="zh-CN"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solidFill>
                            <a:srgbClr val="FF0000"/>
                          </a:solidFill>
                          <a:latin typeface="微软雅黑" panose="020B0503020204020204" pitchFamily="34" charset="-122"/>
                          <a:ea typeface="微软雅黑" panose="020B0503020204020204" pitchFamily="34" charset="-122"/>
                        </a:rPr>
                        <a:t>43%</a:t>
                      </a:r>
                      <a:endParaRPr lang="en-US" altLang="zh-CN" sz="1200" dirty="0">
                        <a:solidFill>
                          <a:srgbClr val="FF0000"/>
                        </a:solidFill>
                        <a:latin typeface="微软雅黑" panose="020B0503020204020204" pitchFamily="34" charset="-122"/>
                        <a:ea typeface="微软雅黑" panose="020B0503020204020204" pitchFamily="34" charset="-122"/>
                      </a:endParaRPr>
                    </a:p>
                  </a:txBody>
                  <a:tcPr/>
                </a:tc>
              </a:tr>
              <a:tr h="374650">
                <a:tc>
                  <a:txBody>
                    <a:bodyPr/>
                    <a:lstStyle/>
                    <a:p>
                      <a:pPr algn="ctr">
                        <a:buNone/>
                      </a:pPr>
                      <a:r>
                        <a:rPr lang="zh-CN" altLang="en-US" sz="1200" dirty="0">
                          <a:latin typeface="微软雅黑" panose="020B0503020204020204" pitchFamily="34" charset="-122"/>
                          <a:ea typeface="微软雅黑" panose="020B0503020204020204" pitchFamily="34" charset="-122"/>
                        </a:rPr>
                        <a:t>成交率</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latin typeface="微软雅黑" panose="020B0503020204020204" pitchFamily="34" charset="-122"/>
                          <a:ea typeface="微软雅黑" panose="020B0503020204020204" pitchFamily="34" charset="-122"/>
                        </a:rPr>
                        <a:t>3%</a:t>
                      </a:r>
                      <a:endParaRPr lang="en-US" altLang="zh-CN" sz="1200" dirty="0">
                        <a:latin typeface="微软雅黑" panose="020B0503020204020204" pitchFamily="34" charset="-122"/>
                        <a:ea typeface="微软雅黑" panose="020B0503020204020204" pitchFamily="34" charset="-122"/>
                      </a:endParaRPr>
                    </a:p>
                  </a:txBody>
                  <a:tcPr/>
                </a:tc>
                <a:tc>
                  <a:txBody>
                    <a:bodyPr/>
                    <a:lstStyle/>
                    <a:p>
                      <a:pPr algn="ctr">
                        <a:buNone/>
                      </a:pPr>
                      <a:r>
                        <a:rPr lang="en-US" altLang="zh-CN" sz="1200" dirty="0">
                          <a:solidFill>
                            <a:srgbClr val="FF0000"/>
                          </a:solidFill>
                          <a:latin typeface="微软雅黑" panose="020B0503020204020204" pitchFamily="34" charset="-122"/>
                          <a:ea typeface="微软雅黑" panose="020B0503020204020204" pitchFamily="34" charset="-122"/>
                        </a:rPr>
                        <a:t>7%</a:t>
                      </a:r>
                      <a:endParaRPr lang="en-US" altLang="zh-CN" sz="1200" dirty="0">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251520" y="284957"/>
            <a:ext cx="4968552" cy="424732"/>
          </a:xfrm>
          <a:prstGeom prst="rect">
            <a:avLst/>
          </a:prstGeom>
          <a:noFill/>
          <a:ln w="9525">
            <a:noFill/>
          </a:ln>
        </p:spPr>
        <p:txBody>
          <a:bodyPr wrap="square">
            <a:spAutoFit/>
          </a:bodyPr>
          <a:lstStyle/>
          <a:p>
            <a:pPr rtl="0" eaLnBrk="0" hangingPunct="0">
              <a:lnSpc>
                <a:spcPct val="90000"/>
              </a:lnSpc>
              <a:defRPr/>
            </a:pPr>
            <a:r>
              <a:rPr lang="zh-CN" altLang="en-US" sz="2400" b="1" dirty="0">
                <a:solidFill>
                  <a:prstClr val="white"/>
                </a:solidFill>
                <a:latin typeface="微软雅黑" panose="020B0503020204020204" pitchFamily="34" charset="-122"/>
                <a:ea typeface="微软雅黑" panose="020B0503020204020204" pitchFamily="34" charset="-122"/>
              </a:rPr>
              <a:t>语音检测系统</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11277" y="863045"/>
            <a:ext cx="7389115" cy="2603185"/>
            <a:chOff x="665163" y="2276474"/>
            <a:chExt cx="8331243" cy="4295776"/>
          </a:xfrm>
        </p:grpSpPr>
        <p:sp>
          <p:nvSpPr>
            <p:cNvPr id="4" name="Oval 2"/>
            <p:cNvSpPr>
              <a:spLocks noChangeArrowheads="1"/>
            </p:cNvSpPr>
            <p:nvPr/>
          </p:nvSpPr>
          <p:spPr bwMode="gray">
            <a:xfrm>
              <a:off x="863754" y="2786058"/>
              <a:ext cx="3244715" cy="29289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t="100000"/>
              </a:path>
              <a:tileRect r="-100000" b="-100000"/>
            </a:gradFill>
            <a:ln w="9525" algn="ctr">
              <a:noFill/>
              <a:round/>
            </a:ln>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defRPr/>
              </a:pPr>
              <a:endParaRPr lang="zh-CN" altLang="en-US" sz="1200">
                <a:latin typeface="微软雅黑" panose="020B0503020204020204" pitchFamily="34" charset="-122"/>
                <a:ea typeface="微软雅黑" panose="020B0503020204020204" pitchFamily="34" charset="-122"/>
              </a:endParaRPr>
            </a:p>
          </p:txBody>
        </p:sp>
        <p:sp>
          <p:nvSpPr>
            <p:cNvPr id="5" name="Oval 3"/>
            <p:cNvSpPr>
              <a:spLocks noChangeArrowheads="1"/>
            </p:cNvSpPr>
            <p:nvPr/>
          </p:nvSpPr>
          <p:spPr bwMode="gray">
            <a:xfrm>
              <a:off x="1790700" y="3214688"/>
              <a:ext cx="2052638" cy="2071687"/>
            </a:xfrm>
            <a:prstGeom prst="ellipse">
              <a:avLst/>
            </a:prstGeom>
            <a:solidFill>
              <a:srgbClr val="0070C0">
                <a:alpha val="43137"/>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6" name="Oval 9"/>
            <p:cNvSpPr>
              <a:spLocks noChangeArrowheads="1"/>
            </p:cNvSpPr>
            <p:nvPr/>
          </p:nvSpPr>
          <p:spPr bwMode="gray">
            <a:xfrm>
              <a:off x="2386013" y="3714750"/>
              <a:ext cx="1258887" cy="1285875"/>
            </a:xfrm>
            <a:prstGeom prst="ellipse">
              <a:avLst/>
            </a:prstGeom>
            <a:solidFill>
              <a:srgbClr val="0070C0">
                <a:alpha val="3098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nvGrpSpPr>
            <p:cNvPr id="7" name="组合 580"/>
            <p:cNvGrpSpPr/>
            <p:nvPr/>
          </p:nvGrpSpPr>
          <p:grpSpPr bwMode="auto">
            <a:xfrm>
              <a:off x="3976688" y="3929063"/>
              <a:ext cx="860425" cy="1071562"/>
              <a:chOff x="6932626" y="5072074"/>
              <a:chExt cx="1146175" cy="1361680"/>
            </a:xfrm>
          </p:grpSpPr>
          <p:sp>
            <p:nvSpPr>
              <p:cNvPr id="211" name="Oval 70"/>
              <p:cNvSpPr>
                <a:spLocks noChangeArrowheads="1"/>
              </p:cNvSpPr>
              <p:nvPr/>
            </p:nvSpPr>
            <p:spPr bwMode="gray">
              <a:xfrm>
                <a:off x="6932626" y="5072074"/>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212"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6967551" y="5102237"/>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Oval 73"/>
              <p:cNvSpPr>
                <a:spLocks noChangeArrowheads="1"/>
              </p:cNvSpPr>
              <p:nvPr/>
            </p:nvSpPr>
            <p:spPr bwMode="gray">
              <a:xfrm>
                <a:off x="6967551" y="5102237"/>
                <a:ext cx="1079500" cy="1081458"/>
              </a:xfrm>
              <a:prstGeom prst="ellipse">
                <a:avLst/>
              </a:prstGeom>
              <a:solidFill>
                <a:srgbClr val="D2CD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214"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6977987" y="5147250"/>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 name="Group 75"/>
              <p:cNvGrpSpPr/>
              <p:nvPr/>
            </p:nvGrpSpPr>
            <p:grpSpPr bwMode="auto">
              <a:xfrm rot="-3733502" flipH="1" flipV="1">
                <a:off x="7288074" y="5845665"/>
                <a:ext cx="955081" cy="221466"/>
                <a:chOff x="2520" y="1060"/>
                <a:chExt cx="902" cy="236"/>
              </a:xfrm>
            </p:grpSpPr>
            <p:grpSp>
              <p:nvGrpSpPr>
                <p:cNvPr id="227" name="Group 76"/>
                <p:cNvGrpSpPr/>
                <p:nvPr/>
              </p:nvGrpSpPr>
              <p:grpSpPr bwMode="auto">
                <a:xfrm>
                  <a:off x="2520" y="1060"/>
                  <a:ext cx="742" cy="186"/>
                  <a:chOff x="1565" y="2568"/>
                  <a:chExt cx="1118" cy="279"/>
                </a:xfrm>
              </p:grpSpPr>
              <p:sp>
                <p:nvSpPr>
                  <p:cNvPr id="233"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34"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35"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36"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228" name="Group 81"/>
                <p:cNvGrpSpPr/>
                <p:nvPr/>
              </p:nvGrpSpPr>
              <p:grpSpPr bwMode="auto">
                <a:xfrm rot="1353540">
                  <a:off x="2680" y="1110"/>
                  <a:ext cx="742" cy="186"/>
                  <a:chOff x="1565" y="2568"/>
                  <a:chExt cx="1118" cy="279"/>
                </a:xfrm>
              </p:grpSpPr>
              <p:sp>
                <p:nvSpPr>
                  <p:cNvPr id="229"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30"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31"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32"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216" name="Group 86"/>
              <p:cNvGrpSpPr/>
              <p:nvPr/>
            </p:nvGrpSpPr>
            <p:grpSpPr bwMode="auto">
              <a:xfrm rot="-3733502" flipH="1" flipV="1">
                <a:off x="7404212" y="5860159"/>
                <a:ext cx="845408" cy="193673"/>
                <a:chOff x="2520" y="1060"/>
                <a:chExt cx="902" cy="236"/>
              </a:xfrm>
            </p:grpSpPr>
            <p:grpSp>
              <p:nvGrpSpPr>
                <p:cNvPr id="217" name="Group 87"/>
                <p:cNvGrpSpPr/>
                <p:nvPr/>
              </p:nvGrpSpPr>
              <p:grpSpPr bwMode="auto">
                <a:xfrm>
                  <a:off x="2520" y="1060"/>
                  <a:ext cx="742" cy="186"/>
                  <a:chOff x="1565" y="2568"/>
                  <a:chExt cx="1118" cy="279"/>
                </a:xfrm>
              </p:grpSpPr>
              <p:sp>
                <p:nvSpPr>
                  <p:cNvPr id="223"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24"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25"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26"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218" name="Group 92"/>
                <p:cNvGrpSpPr/>
                <p:nvPr/>
              </p:nvGrpSpPr>
              <p:grpSpPr bwMode="auto">
                <a:xfrm rot="1353540">
                  <a:off x="2680" y="1110"/>
                  <a:ext cx="742" cy="186"/>
                  <a:chOff x="1565" y="2568"/>
                  <a:chExt cx="1118" cy="279"/>
                </a:xfrm>
              </p:grpSpPr>
              <p:sp>
                <p:nvSpPr>
                  <p:cNvPr id="219"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20"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21"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22"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grpSp>
          <p:nvGrpSpPr>
            <p:cNvPr id="8" name="组合 445"/>
            <p:cNvGrpSpPr/>
            <p:nvPr/>
          </p:nvGrpSpPr>
          <p:grpSpPr bwMode="auto">
            <a:xfrm>
              <a:off x="3644901" y="2360493"/>
              <a:ext cx="1099523" cy="1425933"/>
              <a:chOff x="8316025" y="617858"/>
              <a:chExt cx="1464678" cy="1811753"/>
            </a:xfrm>
          </p:grpSpPr>
          <p:sp>
            <p:nvSpPr>
              <p:cNvPr id="185" name="Oval 70"/>
              <p:cNvSpPr>
                <a:spLocks noChangeArrowheads="1"/>
              </p:cNvSpPr>
              <p:nvPr/>
            </p:nvSpPr>
            <p:spPr bwMode="gray">
              <a:xfrm>
                <a:off x="8316025" y="1067808"/>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86"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8350950" y="1097971"/>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Oval 73"/>
              <p:cNvSpPr>
                <a:spLocks noChangeArrowheads="1"/>
              </p:cNvSpPr>
              <p:nvPr/>
            </p:nvSpPr>
            <p:spPr bwMode="gray">
              <a:xfrm>
                <a:off x="8363345" y="1084346"/>
                <a:ext cx="1079500" cy="108145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88"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8989921" y="617858"/>
                <a:ext cx="790782"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9" name="Group 75"/>
              <p:cNvGrpSpPr/>
              <p:nvPr/>
            </p:nvGrpSpPr>
            <p:grpSpPr bwMode="auto">
              <a:xfrm rot="-3733502" flipH="1" flipV="1">
                <a:off x="8671755" y="1841867"/>
                <a:ext cx="954022" cy="221466"/>
                <a:chOff x="2521" y="1060"/>
                <a:chExt cx="901" cy="236"/>
              </a:xfrm>
            </p:grpSpPr>
            <p:grpSp>
              <p:nvGrpSpPr>
                <p:cNvPr id="201" name="Group 76"/>
                <p:cNvGrpSpPr/>
                <p:nvPr/>
              </p:nvGrpSpPr>
              <p:grpSpPr bwMode="auto">
                <a:xfrm>
                  <a:off x="2521" y="1060"/>
                  <a:ext cx="742" cy="186"/>
                  <a:chOff x="1565" y="2568"/>
                  <a:chExt cx="1118" cy="279"/>
                </a:xfrm>
              </p:grpSpPr>
              <p:sp>
                <p:nvSpPr>
                  <p:cNvPr id="207"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08"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09"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10"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202" name="Group 81"/>
                <p:cNvGrpSpPr/>
                <p:nvPr/>
              </p:nvGrpSpPr>
              <p:grpSpPr bwMode="auto">
                <a:xfrm rot="1353540">
                  <a:off x="2680" y="1110"/>
                  <a:ext cx="742" cy="186"/>
                  <a:chOff x="1565" y="2568"/>
                  <a:chExt cx="1118" cy="279"/>
                </a:xfrm>
              </p:grpSpPr>
              <p:sp>
                <p:nvSpPr>
                  <p:cNvPr id="203"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04"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05"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06"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190" name="Group 86"/>
              <p:cNvGrpSpPr/>
              <p:nvPr/>
            </p:nvGrpSpPr>
            <p:grpSpPr bwMode="auto">
              <a:xfrm rot="-3733502" flipH="1" flipV="1">
                <a:off x="8787861" y="1856308"/>
                <a:ext cx="844471" cy="193673"/>
                <a:chOff x="2521" y="1060"/>
                <a:chExt cx="901" cy="236"/>
              </a:xfrm>
            </p:grpSpPr>
            <p:grpSp>
              <p:nvGrpSpPr>
                <p:cNvPr id="191" name="Group 87"/>
                <p:cNvGrpSpPr/>
                <p:nvPr/>
              </p:nvGrpSpPr>
              <p:grpSpPr bwMode="auto">
                <a:xfrm>
                  <a:off x="2521" y="1060"/>
                  <a:ext cx="742" cy="186"/>
                  <a:chOff x="1565" y="2568"/>
                  <a:chExt cx="1118" cy="279"/>
                </a:xfrm>
              </p:grpSpPr>
              <p:sp>
                <p:nvSpPr>
                  <p:cNvPr id="197"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98"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99"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00"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92" name="Group 92"/>
                <p:cNvGrpSpPr/>
                <p:nvPr/>
              </p:nvGrpSpPr>
              <p:grpSpPr bwMode="auto">
                <a:xfrm rot="1353540">
                  <a:off x="2680" y="1110"/>
                  <a:ext cx="742" cy="186"/>
                  <a:chOff x="1565" y="2568"/>
                  <a:chExt cx="1118" cy="279"/>
                </a:xfrm>
              </p:grpSpPr>
              <p:sp>
                <p:nvSpPr>
                  <p:cNvPr id="193"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94"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95"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96"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sp>
          <p:nvSpPr>
            <p:cNvPr id="9" name="Line 4"/>
            <p:cNvSpPr>
              <a:spLocks noChangeShapeType="1"/>
            </p:cNvSpPr>
            <p:nvPr/>
          </p:nvSpPr>
          <p:spPr bwMode="gray">
            <a:xfrm>
              <a:off x="1327150" y="4071938"/>
              <a:ext cx="1390650" cy="142875"/>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gray">
            <a:xfrm>
              <a:off x="1935342" y="3114383"/>
              <a:ext cx="980897" cy="957554"/>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11" name="Line 6"/>
            <p:cNvSpPr>
              <a:spLocks noChangeShapeType="1"/>
            </p:cNvSpPr>
            <p:nvPr/>
          </p:nvSpPr>
          <p:spPr bwMode="gray">
            <a:xfrm flipH="1">
              <a:off x="2586038" y="4643438"/>
              <a:ext cx="463550" cy="1071562"/>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12" name="Line 7"/>
            <p:cNvSpPr>
              <a:spLocks noChangeShapeType="1"/>
            </p:cNvSpPr>
            <p:nvPr/>
          </p:nvSpPr>
          <p:spPr bwMode="gray">
            <a:xfrm>
              <a:off x="3313113" y="4714875"/>
              <a:ext cx="463550" cy="571500"/>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13" name="Line 8"/>
            <p:cNvSpPr>
              <a:spLocks noChangeShapeType="1"/>
            </p:cNvSpPr>
            <p:nvPr/>
          </p:nvSpPr>
          <p:spPr bwMode="gray">
            <a:xfrm flipV="1">
              <a:off x="3313113" y="3357563"/>
              <a:ext cx="596900" cy="785812"/>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14" name="Line 5"/>
            <p:cNvSpPr>
              <a:spLocks noChangeShapeType="1"/>
            </p:cNvSpPr>
            <p:nvPr/>
          </p:nvSpPr>
          <p:spPr bwMode="gray">
            <a:xfrm flipV="1">
              <a:off x="1327150" y="4572000"/>
              <a:ext cx="1457325" cy="785813"/>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grpSp>
          <p:nvGrpSpPr>
            <p:cNvPr id="15" name="组合 418"/>
            <p:cNvGrpSpPr/>
            <p:nvPr/>
          </p:nvGrpSpPr>
          <p:grpSpPr bwMode="auto">
            <a:xfrm>
              <a:off x="665163" y="3505200"/>
              <a:ext cx="860425" cy="1071563"/>
              <a:chOff x="8316025" y="1067808"/>
              <a:chExt cx="1146175" cy="1361499"/>
            </a:xfrm>
          </p:grpSpPr>
          <p:sp>
            <p:nvSpPr>
              <p:cNvPr id="159" name="Oval 70"/>
              <p:cNvSpPr>
                <a:spLocks noChangeArrowheads="1"/>
              </p:cNvSpPr>
              <p:nvPr/>
            </p:nvSpPr>
            <p:spPr bwMode="gray">
              <a:xfrm>
                <a:off x="8316025" y="1067808"/>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60"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8350950" y="1097971"/>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Oval 73"/>
              <p:cNvSpPr>
                <a:spLocks noChangeArrowheads="1"/>
              </p:cNvSpPr>
              <p:nvPr/>
            </p:nvSpPr>
            <p:spPr bwMode="gray">
              <a:xfrm>
                <a:off x="8350950" y="1097971"/>
                <a:ext cx="1079500" cy="108145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62"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8361386" y="1142984"/>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 name="Group 75"/>
              <p:cNvGrpSpPr/>
              <p:nvPr/>
            </p:nvGrpSpPr>
            <p:grpSpPr bwMode="auto">
              <a:xfrm rot="-3733502" flipH="1" flipV="1">
                <a:off x="8672320" y="1842803"/>
                <a:ext cx="951904" cy="221466"/>
                <a:chOff x="2523" y="1060"/>
                <a:chExt cx="899" cy="236"/>
              </a:xfrm>
            </p:grpSpPr>
            <p:grpSp>
              <p:nvGrpSpPr>
                <p:cNvPr id="175" name="Group 76"/>
                <p:cNvGrpSpPr/>
                <p:nvPr/>
              </p:nvGrpSpPr>
              <p:grpSpPr bwMode="auto">
                <a:xfrm>
                  <a:off x="2523" y="1060"/>
                  <a:ext cx="742" cy="186"/>
                  <a:chOff x="1565" y="2568"/>
                  <a:chExt cx="1118" cy="279"/>
                </a:xfrm>
              </p:grpSpPr>
              <p:sp>
                <p:nvSpPr>
                  <p:cNvPr id="181"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82"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83"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84"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76" name="Group 81"/>
                <p:cNvGrpSpPr/>
                <p:nvPr/>
              </p:nvGrpSpPr>
              <p:grpSpPr bwMode="auto">
                <a:xfrm rot="1353540">
                  <a:off x="2680" y="1110"/>
                  <a:ext cx="742" cy="186"/>
                  <a:chOff x="1565" y="2568"/>
                  <a:chExt cx="1118" cy="279"/>
                </a:xfrm>
              </p:grpSpPr>
              <p:sp>
                <p:nvSpPr>
                  <p:cNvPr id="177"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78"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79"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80"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164" name="Group 86"/>
              <p:cNvGrpSpPr/>
              <p:nvPr/>
            </p:nvGrpSpPr>
            <p:grpSpPr bwMode="auto">
              <a:xfrm rot="-3733502" flipH="1" flipV="1">
                <a:off x="8788362" y="1857138"/>
                <a:ext cx="842597" cy="193673"/>
                <a:chOff x="2523" y="1060"/>
                <a:chExt cx="899" cy="236"/>
              </a:xfrm>
            </p:grpSpPr>
            <p:grpSp>
              <p:nvGrpSpPr>
                <p:cNvPr id="165" name="Group 87"/>
                <p:cNvGrpSpPr/>
                <p:nvPr/>
              </p:nvGrpSpPr>
              <p:grpSpPr bwMode="auto">
                <a:xfrm>
                  <a:off x="2523" y="1060"/>
                  <a:ext cx="742" cy="186"/>
                  <a:chOff x="1565" y="2568"/>
                  <a:chExt cx="1118" cy="279"/>
                </a:xfrm>
              </p:grpSpPr>
              <p:sp>
                <p:nvSpPr>
                  <p:cNvPr id="171"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72"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73"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74"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66" name="Group 92"/>
                <p:cNvGrpSpPr/>
                <p:nvPr/>
              </p:nvGrpSpPr>
              <p:grpSpPr bwMode="auto">
                <a:xfrm rot="1353540">
                  <a:off x="2680" y="1110"/>
                  <a:ext cx="742" cy="186"/>
                  <a:chOff x="1565" y="2568"/>
                  <a:chExt cx="1118" cy="279"/>
                </a:xfrm>
              </p:grpSpPr>
              <p:sp>
                <p:nvSpPr>
                  <p:cNvPr id="167"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68"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69"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70"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grpSp>
          <p:nvGrpSpPr>
            <p:cNvPr id="16" name="组合 445"/>
            <p:cNvGrpSpPr/>
            <p:nvPr/>
          </p:nvGrpSpPr>
          <p:grpSpPr bwMode="auto">
            <a:xfrm>
              <a:off x="3446463" y="5005388"/>
              <a:ext cx="860425" cy="1071562"/>
              <a:chOff x="8316025" y="1067808"/>
              <a:chExt cx="1146175" cy="1361499"/>
            </a:xfrm>
          </p:grpSpPr>
          <p:sp>
            <p:nvSpPr>
              <p:cNvPr id="133" name="Oval 70"/>
              <p:cNvSpPr>
                <a:spLocks noChangeArrowheads="1"/>
              </p:cNvSpPr>
              <p:nvPr/>
            </p:nvSpPr>
            <p:spPr bwMode="gray">
              <a:xfrm>
                <a:off x="8316025" y="1067808"/>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34"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8350950" y="1097971"/>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Oval 73"/>
              <p:cNvSpPr>
                <a:spLocks noChangeArrowheads="1"/>
              </p:cNvSpPr>
              <p:nvPr/>
            </p:nvSpPr>
            <p:spPr bwMode="gray">
              <a:xfrm>
                <a:off x="8350950" y="1097971"/>
                <a:ext cx="1079500" cy="108145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36"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8361386" y="1142984"/>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 name="Group 75"/>
              <p:cNvGrpSpPr/>
              <p:nvPr/>
            </p:nvGrpSpPr>
            <p:grpSpPr bwMode="auto">
              <a:xfrm rot="-3733502" flipH="1" flipV="1">
                <a:off x="8672038" y="1842335"/>
                <a:ext cx="952963" cy="221466"/>
                <a:chOff x="2522" y="1060"/>
                <a:chExt cx="900" cy="236"/>
              </a:xfrm>
            </p:grpSpPr>
            <p:grpSp>
              <p:nvGrpSpPr>
                <p:cNvPr id="149" name="Group 76"/>
                <p:cNvGrpSpPr/>
                <p:nvPr/>
              </p:nvGrpSpPr>
              <p:grpSpPr bwMode="auto">
                <a:xfrm>
                  <a:off x="2522" y="1060"/>
                  <a:ext cx="742" cy="186"/>
                  <a:chOff x="1565" y="2568"/>
                  <a:chExt cx="1118" cy="279"/>
                </a:xfrm>
              </p:grpSpPr>
              <p:sp>
                <p:nvSpPr>
                  <p:cNvPr id="155"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56"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57"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58"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50" name="Group 81"/>
                <p:cNvGrpSpPr/>
                <p:nvPr/>
              </p:nvGrpSpPr>
              <p:grpSpPr bwMode="auto">
                <a:xfrm rot="1353540">
                  <a:off x="2680" y="1110"/>
                  <a:ext cx="742" cy="186"/>
                  <a:chOff x="1565" y="2568"/>
                  <a:chExt cx="1118" cy="279"/>
                </a:xfrm>
              </p:grpSpPr>
              <p:sp>
                <p:nvSpPr>
                  <p:cNvPr id="151"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52"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53"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54"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138" name="Group 86"/>
              <p:cNvGrpSpPr/>
              <p:nvPr/>
            </p:nvGrpSpPr>
            <p:grpSpPr bwMode="auto">
              <a:xfrm rot="-3733502" flipH="1" flipV="1">
                <a:off x="8788111" y="1856723"/>
                <a:ext cx="843534" cy="193673"/>
                <a:chOff x="2522" y="1060"/>
                <a:chExt cx="900" cy="236"/>
              </a:xfrm>
            </p:grpSpPr>
            <p:grpSp>
              <p:nvGrpSpPr>
                <p:cNvPr id="139" name="Group 87"/>
                <p:cNvGrpSpPr/>
                <p:nvPr/>
              </p:nvGrpSpPr>
              <p:grpSpPr bwMode="auto">
                <a:xfrm>
                  <a:off x="2522" y="1060"/>
                  <a:ext cx="742" cy="186"/>
                  <a:chOff x="1565" y="2568"/>
                  <a:chExt cx="1118" cy="279"/>
                </a:xfrm>
              </p:grpSpPr>
              <p:sp>
                <p:nvSpPr>
                  <p:cNvPr id="145"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46"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47"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48"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40" name="Group 92"/>
                <p:cNvGrpSpPr/>
                <p:nvPr/>
              </p:nvGrpSpPr>
              <p:grpSpPr bwMode="auto">
                <a:xfrm rot="1353540">
                  <a:off x="2680" y="1110"/>
                  <a:ext cx="742" cy="186"/>
                  <a:chOff x="1565" y="2568"/>
                  <a:chExt cx="1118" cy="279"/>
                </a:xfrm>
              </p:grpSpPr>
              <p:sp>
                <p:nvSpPr>
                  <p:cNvPr id="141"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42"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43"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44"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grpSp>
          <p:nvGrpSpPr>
            <p:cNvPr id="17" name="组合 472"/>
            <p:cNvGrpSpPr/>
            <p:nvPr/>
          </p:nvGrpSpPr>
          <p:grpSpPr bwMode="auto">
            <a:xfrm>
              <a:off x="1989138" y="5500688"/>
              <a:ext cx="860425" cy="1071562"/>
              <a:chOff x="957911" y="2353692"/>
              <a:chExt cx="1146175" cy="1361499"/>
            </a:xfrm>
          </p:grpSpPr>
          <p:sp>
            <p:nvSpPr>
              <p:cNvPr id="107" name="Oval 70"/>
              <p:cNvSpPr>
                <a:spLocks noChangeArrowheads="1"/>
              </p:cNvSpPr>
              <p:nvPr/>
            </p:nvSpPr>
            <p:spPr bwMode="gray">
              <a:xfrm>
                <a:off x="957911" y="2353692"/>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08"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992836" y="2383855"/>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Oval 73"/>
              <p:cNvSpPr>
                <a:spLocks noChangeArrowheads="1"/>
              </p:cNvSpPr>
              <p:nvPr/>
            </p:nvSpPr>
            <p:spPr bwMode="gray">
              <a:xfrm>
                <a:off x="992836" y="2383855"/>
                <a:ext cx="1079500" cy="1081458"/>
              </a:xfrm>
              <a:prstGeom prst="ellipse">
                <a:avLst/>
              </a:prstGeom>
              <a:solidFill>
                <a:srgbClr val="DEA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110"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1003272" y="2428868"/>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 name="Group 75"/>
              <p:cNvGrpSpPr/>
              <p:nvPr/>
            </p:nvGrpSpPr>
            <p:grpSpPr bwMode="auto">
              <a:xfrm rot="-3733502" flipH="1" flipV="1">
                <a:off x="1314489" y="3129155"/>
                <a:ext cx="950845" cy="221466"/>
                <a:chOff x="2524" y="1060"/>
                <a:chExt cx="898" cy="236"/>
              </a:xfrm>
            </p:grpSpPr>
            <p:grpSp>
              <p:nvGrpSpPr>
                <p:cNvPr id="123" name="Group 76"/>
                <p:cNvGrpSpPr/>
                <p:nvPr/>
              </p:nvGrpSpPr>
              <p:grpSpPr bwMode="auto">
                <a:xfrm>
                  <a:off x="2524" y="1060"/>
                  <a:ext cx="742" cy="186"/>
                  <a:chOff x="1565" y="2568"/>
                  <a:chExt cx="1118" cy="279"/>
                </a:xfrm>
              </p:grpSpPr>
              <p:sp>
                <p:nvSpPr>
                  <p:cNvPr id="129"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30"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31"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32"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24" name="Group 81"/>
                <p:cNvGrpSpPr/>
                <p:nvPr/>
              </p:nvGrpSpPr>
              <p:grpSpPr bwMode="auto">
                <a:xfrm rot="1353540">
                  <a:off x="2680" y="1110"/>
                  <a:ext cx="742" cy="186"/>
                  <a:chOff x="1565" y="2568"/>
                  <a:chExt cx="1118" cy="279"/>
                </a:xfrm>
              </p:grpSpPr>
              <p:sp>
                <p:nvSpPr>
                  <p:cNvPr id="125"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26"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27"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28"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112" name="Group 86"/>
              <p:cNvGrpSpPr/>
              <p:nvPr/>
            </p:nvGrpSpPr>
            <p:grpSpPr bwMode="auto">
              <a:xfrm rot="-3733502" flipH="1" flipV="1">
                <a:off x="1430500" y="3143437"/>
                <a:ext cx="841660" cy="193673"/>
                <a:chOff x="2524" y="1060"/>
                <a:chExt cx="898" cy="236"/>
              </a:xfrm>
            </p:grpSpPr>
            <p:grpSp>
              <p:nvGrpSpPr>
                <p:cNvPr id="113" name="Group 87"/>
                <p:cNvGrpSpPr/>
                <p:nvPr/>
              </p:nvGrpSpPr>
              <p:grpSpPr bwMode="auto">
                <a:xfrm>
                  <a:off x="2524" y="1060"/>
                  <a:ext cx="742" cy="186"/>
                  <a:chOff x="1565" y="2568"/>
                  <a:chExt cx="1118" cy="279"/>
                </a:xfrm>
              </p:grpSpPr>
              <p:sp>
                <p:nvSpPr>
                  <p:cNvPr id="119"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20"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21"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22"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114" name="Group 92"/>
                <p:cNvGrpSpPr/>
                <p:nvPr/>
              </p:nvGrpSpPr>
              <p:grpSpPr bwMode="auto">
                <a:xfrm rot="1353540">
                  <a:off x="2680" y="1110"/>
                  <a:ext cx="742" cy="186"/>
                  <a:chOff x="1565" y="2568"/>
                  <a:chExt cx="1118" cy="279"/>
                </a:xfrm>
              </p:grpSpPr>
              <p:sp>
                <p:nvSpPr>
                  <p:cNvPr id="115"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16"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17"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18"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grpSp>
          <p:nvGrpSpPr>
            <p:cNvPr id="18" name="组合 613"/>
            <p:cNvGrpSpPr/>
            <p:nvPr/>
          </p:nvGrpSpPr>
          <p:grpSpPr bwMode="auto">
            <a:xfrm>
              <a:off x="1277503" y="2335634"/>
              <a:ext cx="1124977" cy="1012404"/>
              <a:chOff x="1638170" y="1794421"/>
              <a:chExt cx="1498585" cy="1286504"/>
            </a:xfrm>
          </p:grpSpPr>
          <p:pic>
            <p:nvPicPr>
              <p:cNvPr id="82"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1650598" y="1839037"/>
                <a:ext cx="1072544"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Oval 73"/>
              <p:cNvSpPr>
                <a:spLocks noChangeArrowheads="1"/>
              </p:cNvSpPr>
              <p:nvPr/>
            </p:nvSpPr>
            <p:spPr bwMode="gray">
              <a:xfrm>
                <a:off x="1638170" y="1837290"/>
                <a:ext cx="1079500" cy="1081458"/>
              </a:xfrm>
              <a:prstGeom prst="ellipse">
                <a:avLst/>
              </a:prstGeom>
              <a:solidFill>
                <a:srgbClr val="DEA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84"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 name="Group 75"/>
              <p:cNvGrpSpPr/>
              <p:nvPr/>
            </p:nvGrpSpPr>
            <p:grpSpPr bwMode="auto">
              <a:xfrm rot="-3733502" flipH="1" flipV="1">
                <a:off x="2502575" y="2494240"/>
                <a:ext cx="951904" cy="221466"/>
                <a:chOff x="2523" y="1060"/>
                <a:chExt cx="899" cy="236"/>
              </a:xfrm>
            </p:grpSpPr>
            <p:grpSp>
              <p:nvGrpSpPr>
                <p:cNvPr id="97" name="Group 76"/>
                <p:cNvGrpSpPr/>
                <p:nvPr/>
              </p:nvGrpSpPr>
              <p:grpSpPr bwMode="auto">
                <a:xfrm>
                  <a:off x="2523" y="1060"/>
                  <a:ext cx="742" cy="186"/>
                  <a:chOff x="1565" y="2568"/>
                  <a:chExt cx="1118" cy="279"/>
                </a:xfrm>
              </p:grpSpPr>
              <p:sp>
                <p:nvSpPr>
                  <p:cNvPr id="103"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04"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05"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06"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98" name="Group 81"/>
                <p:cNvGrpSpPr/>
                <p:nvPr/>
              </p:nvGrpSpPr>
              <p:grpSpPr bwMode="auto">
                <a:xfrm rot="1353540">
                  <a:off x="2680" y="1110"/>
                  <a:ext cx="742" cy="186"/>
                  <a:chOff x="1565" y="2568"/>
                  <a:chExt cx="1118" cy="279"/>
                </a:xfrm>
              </p:grpSpPr>
              <p:sp>
                <p:nvSpPr>
                  <p:cNvPr id="99"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00"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01"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102"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86" name="Group 86"/>
              <p:cNvGrpSpPr/>
              <p:nvPr/>
            </p:nvGrpSpPr>
            <p:grpSpPr bwMode="auto">
              <a:xfrm rot="-3733502" flipH="1" flipV="1">
                <a:off x="2618621" y="2508572"/>
                <a:ext cx="842596" cy="193673"/>
                <a:chOff x="2523" y="1060"/>
                <a:chExt cx="899" cy="236"/>
              </a:xfrm>
            </p:grpSpPr>
            <p:grpSp>
              <p:nvGrpSpPr>
                <p:cNvPr id="87" name="Group 87"/>
                <p:cNvGrpSpPr/>
                <p:nvPr/>
              </p:nvGrpSpPr>
              <p:grpSpPr bwMode="auto">
                <a:xfrm>
                  <a:off x="2523" y="1060"/>
                  <a:ext cx="742" cy="186"/>
                  <a:chOff x="1565" y="2568"/>
                  <a:chExt cx="1118" cy="279"/>
                </a:xfrm>
              </p:grpSpPr>
              <p:sp>
                <p:nvSpPr>
                  <p:cNvPr id="93"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94"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95"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96"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88" name="Group 92"/>
                <p:cNvGrpSpPr/>
                <p:nvPr/>
              </p:nvGrpSpPr>
              <p:grpSpPr bwMode="auto">
                <a:xfrm rot="1353540">
                  <a:off x="2680" y="1110"/>
                  <a:ext cx="742" cy="186"/>
                  <a:chOff x="1565" y="2568"/>
                  <a:chExt cx="1118" cy="279"/>
                </a:xfrm>
              </p:grpSpPr>
              <p:sp>
                <p:nvSpPr>
                  <p:cNvPr id="89"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90"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91"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92"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grpSp>
          <p:nvGrpSpPr>
            <p:cNvPr id="19" name="组合 526"/>
            <p:cNvGrpSpPr/>
            <p:nvPr/>
          </p:nvGrpSpPr>
          <p:grpSpPr bwMode="auto">
            <a:xfrm>
              <a:off x="665163" y="5000625"/>
              <a:ext cx="860425" cy="1071563"/>
              <a:chOff x="6932626" y="5072074"/>
              <a:chExt cx="1146175" cy="1361680"/>
            </a:xfrm>
          </p:grpSpPr>
          <p:sp>
            <p:nvSpPr>
              <p:cNvPr id="56" name="Oval 70"/>
              <p:cNvSpPr>
                <a:spLocks noChangeArrowheads="1"/>
              </p:cNvSpPr>
              <p:nvPr/>
            </p:nvSpPr>
            <p:spPr bwMode="gray">
              <a:xfrm>
                <a:off x="6932626" y="5072074"/>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57" name="Picture 72" descr="circuler_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gray">
              <a:xfrm>
                <a:off x="6967551" y="5102237"/>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Oval 73"/>
              <p:cNvSpPr>
                <a:spLocks noChangeArrowheads="1"/>
              </p:cNvSpPr>
              <p:nvPr/>
            </p:nvSpPr>
            <p:spPr bwMode="gray">
              <a:xfrm>
                <a:off x="6967551" y="5102237"/>
                <a:ext cx="1079500" cy="1081458"/>
              </a:xfrm>
              <a:prstGeom prst="ellipse">
                <a:avLst/>
              </a:prstGeom>
              <a:solidFill>
                <a:srgbClr val="D2CD0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59" name="Picture 74" descr="light_shadow1"/>
              <p:cNvPicPr>
                <a:picLocks noChangeAspect="1" noChangeArrowheads="1"/>
              </p:cNvPicPr>
              <p:nvPr/>
            </p:nvPicPr>
            <p:blipFill>
              <a:blip r:embed="rId2" cstate="print">
                <a:extLst>
                  <a:ext uri="{28A0092B-C50C-407E-A947-70E740481C1C}">
                    <a14:useLocalDpi xmlns:a14="http://schemas.microsoft.com/office/drawing/2010/main" val="0"/>
                  </a:ext>
                </a:extLst>
              </a:blip>
              <a:srcRect t="14285"/>
              <a:stretch>
                <a:fillRect/>
              </a:stretch>
            </p:blipFill>
            <p:spPr bwMode="gray">
              <a:xfrm>
                <a:off x="6977987" y="5147250"/>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Group 75"/>
              <p:cNvGrpSpPr/>
              <p:nvPr/>
            </p:nvGrpSpPr>
            <p:grpSpPr bwMode="auto">
              <a:xfrm rot="-3733502" flipH="1" flipV="1">
                <a:off x="7288356" y="5846133"/>
                <a:ext cx="954022" cy="221466"/>
                <a:chOff x="2521" y="1060"/>
                <a:chExt cx="901" cy="236"/>
              </a:xfrm>
            </p:grpSpPr>
            <p:grpSp>
              <p:nvGrpSpPr>
                <p:cNvPr id="72" name="Group 76"/>
                <p:cNvGrpSpPr/>
                <p:nvPr/>
              </p:nvGrpSpPr>
              <p:grpSpPr bwMode="auto">
                <a:xfrm>
                  <a:off x="2521" y="1060"/>
                  <a:ext cx="742" cy="186"/>
                  <a:chOff x="1565" y="2568"/>
                  <a:chExt cx="1118" cy="279"/>
                </a:xfrm>
              </p:grpSpPr>
              <p:sp>
                <p:nvSpPr>
                  <p:cNvPr id="78"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79"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80"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81"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73" name="Group 81"/>
                <p:cNvGrpSpPr/>
                <p:nvPr/>
              </p:nvGrpSpPr>
              <p:grpSpPr bwMode="auto">
                <a:xfrm rot="1353540">
                  <a:off x="2680" y="1110"/>
                  <a:ext cx="742" cy="186"/>
                  <a:chOff x="1565" y="2568"/>
                  <a:chExt cx="1118" cy="279"/>
                </a:xfrm>
              </p:grpSpPr>
              <p:sp>
                <p:nvSpPr>
                  <p:cNvPr id="74"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75"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76"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77"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61" name="Group 86"/>
              <p:cNvGrpSpPr/>
              <p:nvPr/>
            </p:nvGrpSpPr>
            <p:grpSpPr bwMode="auto">
              <a:xfrm rot="-3733502" flipH="1" flipV="1">
                <a:off x="7404462" y="5860574"/>
                <a:ext cx="844471" cy="193673"/>
                <a:chOff x="2521" y="1060"/>
                <a:chExt cx="901" cy="236"/>
              </a:xfrm>
            </p:grpSpPr>
            <p:grpSp>
              <p:nvGrpSpPr>
                <p:cNvPr id="62" name="Group 87"/>
                <p:cNvGrpSpPr/>
                <p:nvPr/>
              </p:nvGrpSpPr>
              <p:grpSpPr bwMode="auto">
                <a:xfrm>
                  <a:off x="2521" y="1060"/>
                  <a:ext cx="742" cy="186"/>
                  <a:chOff x="1565" y="2568"/>
                  <a:chExt cx="1118" cy="279"/>
                </a:xfrm>
              </p:grpSpPr>
              <p:sp>
                <p:nvSpPr>
                  <p:cNvPr id="68"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69"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70"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71"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63" name="Group 92"/>
                <p:cNvGrpSpPr/>
                <p:nvPr/>
              </p:nvGrpSpPr>
              <p:grpSpPr bwMode="auto">
                <a:xfrm rot="1353540">
                  <a:off x="2680" y="1110"/>
                  <a:ext cx="742" cy="186"/>
                  <a:chOff x="1565" y="2568"/>
                  <a:chExt cx="1118" cy="279"/>
                </a:xfrm>
              </p:grpSpPr>
              <p:sp>
                <p:nvSpPr>
                  <p:cNvPr id="64"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65"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66"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67"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sp>
          <p:nvSpPr>
            <p:cNvPr id="20" name="TextBox 35"/>
            <p:cNvSpPr txBox="1">
              <a:spLocks noChangeArrowheads="1"/>
            </p:cNvSpPr>
            <p:nvPr/>
          </p:nvSpPr>
          <p:spPr bwMode="auto">
            <a:xfrm>
              <a:off x="726940" y="3655673"/>
              <a:ext cx="689840"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7</a:t>
              </a: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1" name="TextBox 36"/>
            <p:cNvSpPr txBox="1">
              <a:spLocks noChangeArrowheads="1"/>
            </p:cNvSpPr>
            <p:nvPr/>
          </p:nvSpPr>
          <p:spPr bwMode="auto">
            <a:xfrm>
              <a:off x="1268724" y="2490143"/>
              <a:ext cx="871397"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eaLnBrk="1" hangingPunct="1"/>
              <a:r>
                <a:rPr lang="zh-CN" altLang="en-US" sz="1200" dirty="0">
                  <a:latin typeface="微软雅黑" panose="020B0503020204020204" pitchFamily="34" charset="-122"/>
                  <a:ea typeface="微软雅黑" panose="020B0503020204020204" pitchFamily="34" charset="-122"/>
                </a:rPr>
                <a:t>客服</a:t>
              </a:r>
              <a:r>
                <a:rPr lang="en-US" altLang="zh-CN" sz="1200" dirty="0">
                  <a:latin typeface="微软雅黑" panose="020B0503020204020204" pitchFamily="34" charset="-122"/>
                  <a:ea typeface="微软雅黑" panose="020B0503020204020204" pitchFamily="34" charset="-122"/>
                </a:rPr>
                <a:t>8</a:t>
              </a:r>
              <a:br>
                <a:rPr lang="en-US" altLang="zh-CN" sz="1200" dirty="0">
                  <a:latin typeface="微软雅黑" panose="020B0503020204020204" pitchFamily="34" charset="-122"/>
                  <a:ea typeface="微软雅黑" panose="020B0503020204020204" pitchFamily="34" charset="-122"/>
                </a:rPr>
              </a:br>
              <a:r>
                <a:rPr lang="zh-CN" altLang="en-US" sz="1200" dirty="0">
                  <a:latin typeface="微软雅黑" panose="020B0503020204020204" pitchFamily="34" charset="-122"/>
                  <a:ea typeface="微软雅黑" panose="020B0503020204020204" pitchFamily="34" charset="-122"/>
                </a:rPr>
                <a:t>录音</a:t>
              </a:r>
              <a:endParaRPr lang="zh-CN" altLang="en-US" sz="1200" dirty="0">
                <a:latin typeface="微软雅黑" panose="020B0503020204020204" pitchFamily="34" charset="-122"/>
                <a:ea typeface="微软雅黑" panose="020B0503020204020204" pitchFamily="34" charset="-122"/>
              </a:endParaRPr>
            </a:p>
          </p:txBody>
        </p:sp>
        <p:sp>
          <p:nvSpPr>
            <p:cNvPr id="22" name="TextBox 37"/>
            <p:cNvSpPr txBox="1">
              <a:spLocks noChangeArrowheads="1"/>
            </p:cNvSpPr>
            <p:nvPr/>
          </p:nvSpPr>
          <p:spPr bwMode="auto">
            <a:xfrm>
              <a:off x="3771131" y="2836110"/>
              <a:ext cx="697686"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2</a:t>
              </a:r>
              <a:br>
                <a:rPr lang="en-US" altLang="zh-CN" sz="1200" dirty="0">
                  <a:solidFill>
                    <a:srgbClr val="003E2F"/>
                  </a:solidFill>
                  <a:latin typeface="微软雅黑" panose="020B0503020204020204" pitchFamily="34" charset="-122"/>
                  <a:ea typeface="微软雅黑" panose="020B0503020204020204" pitchFamily="34" charset="-122"/>
                </a:rPr>
              </a:b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3" name="TextBox 39"/>
            <p:cNvSpPr txBox="1">
              <a:spLocks noChangeArrowheads="1"/>
            </p:cNvSpPr>
            <p:nvPr/>
          </p:nvSpPr>
          <p:spPr bwMode="auto">
            <a:xfrm>
              <a:off x="3578023" y="5214858"/>
              <a:ext cx="776752"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4</a:t>
              </a: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4" name="TextBox 40"/>
            <p:cNvSpPr txBox="1">
              <a:spLocks noChangeArrowheads="1"/>
            </p:cNvSpPr>
            <p:nvPr/>
          </p:nvSpPr>
          <p:spPr bwMode="auto">
            <a:xfrm>
              <a:off x="4167711" y="4111388"/>
              <a:ext cx="661988"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3</a:t>
              </a: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5" name="TextBox 41"/>
            <p:cNvSpPr txBox="1">
              <a:spLocks noChangeArrowheads="1"/>
            </p:cNvSpPr>
            <p:nvPr/>
          </p:nvSpPr>
          <p:spPr bwMode="auto">
            <a:xfrm>
              <a:off x="2053342" y="5667729"/>
              <a:ext cx="738798"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5</a:t>
              </a: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6" name="TextBox 42"/>
            <p:cNvSpPr txBox="1">
              <a:spLocks noChangeArrowheads="1"/>
            </p:cNvSpPr>
            <p:nvPr/>
          </p:nvSpPr>
          <p:spPr bwMode="auto">
            <a:xfrm>
              <a:off x="721341" y="5193214"/>
              <a:ext cx="698480" cy="58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6</a:t>
              </a:r>
              <a:br>
                <a:rPr lang="en-US" altLang="zh-CN" sz="1200" dirty="0">
                  <a:solidFill>
                    <a:srgbClr val="003E2F"/>
                  </a:solidFill>
                  <a:latin typeface="微软雅黑" panose="020B0503020204020204" pitchFamily="34" charset="-122"/>
                  <a:ea typeface="微软雅黑" panose="020B0503020204020204" pitchFamily="34" charset="-122"/>
                </a:rPr>
              </a:b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7" name="Line 7"/>
            <p:cNvSpPr>
              <a:spLocks noChangeShapeType="1"/>
            </p:cNvSpPr>
            <p:nvPr/>
          </p:nvSpPr>
          <p:spPr bwMode="gray">
            <a:xfrm>
              <a:off x="3446463" y="4357688"/>
              <a:ext cx="728662" cy="71437"/>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grpSp>
          <p:nvGrpSpPr>
            <p:cNvPr id="28" name="组合 233"/>
            <p:cNvGrpSpPr/>
            <p:nvPr/>
          </p:nvGrpSpPr>
          <p:grpSpPr bwMode="auto">
            <a:xfrm>
              <a:off x="2586038" y="3857625"/>
              <a:ext cx="927100" cy="1214438"/>
              <a:chOff x="957911" y="2353692"/>
              <a:chExt cx="1146175" cy="1361618"/>
            </a:xfrm>
          </p:grpSpPr>
          <p:sp>
            <p:nvSpPr>
              <p:cNvPr id="32" name="Oval 70"/>
              <p:cNvSpPr>
                <a:spLocks noChangeArrowheads="1"/>
              </p:cNvSpPr>
              <p:nvPr/>
            </p:nvSpPr>
            <p:spPr bwMode="gray">
              <a:xfrm>
                <a:off x="957911" y="2353692"/>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pic>
            <p:nvPicPr>
              <p:cNvPr id="33" name="Picture 72"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92836" y="2383855"/>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75"/>
              <p:cNvGrpSpPr/>
              <p:nvPr/>
            </p:nvGrpSpPr>
            <p:grpSpPr bwMode="auto">
              <a:xfrm rot="-3733502" flipH="1" flipV="1">
                <a:off x="1314489" y="3129155"/>
                <a:ext cx="950845" cy="221466"/>
                <a:chOff x="2524" y="1060"/>
                <a:chExt cx="898" cy="236"/>
              </a:xfrm>
            </p:grpSpPr>
            <p:grpSp>
              <p:nvGrpSpPr>
                <p:cNvPr id="46" name="Group 76"/>
                <p:cNvGrpSpPr/>
                <p:nvPr/>
              </p:nvGrpSpPr>
              <p:grpSpPr bwMode="auto">
                <a:xfrm>
                  <a:off x="2524" y="1060"/>
                  <a:ext cx="742" cy="186"/>
                  <a:chOff x="1565" y="2568"/>
                  <a:chExt cx="1118" cy="279"/>
                </a:xfrm>
              </p:grpSpPr>
              <p:sp>
                <p:nvSpPr>
                  <p:cNvPr id="52"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53"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54"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55"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47" name="Group 81"/>
                <p:cNvGrpSpPr/>
                <p:nvPr/>
              </p:nvGrpSpPr>
              <p:grpSpPr bwMode="auto">
                <a:xfrm rot="1353540">
                  <a:off x="2680" y="1110"/>
                  <a:ext cx="742" cy="186"/>
                  <a:chOff x="1565" y="2568"/>
                  <a:chExt cx="1118" cy="279"/>
                </a:xfrm>
              </p:grpSpPr>
              <p:sp>
                <p:nvSpPr>
                  <p:cNvPr id="48"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49"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50"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51"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nvGrpSpPr>
              <p:cNvPr id="35" name="Group 86"/>
              <p:cNvGrpSpPr/>
              <p:nvPr/>
            </p:nvGrpSpPr>
            <p:grpSpPr bwMode="auto">
              <a:xfrm rot="-3733502" flipH="1" flipV="1">
                <a:off x="1430500" y="3143437"/>
                <a:ext cx="841660" cy="193673"/>
                <a:chOff x="2524" y="1060"/>
                <a:chExt cx="898" cy="236"/>
              </a:xfrm>
            </p:grpSpPr>
            <p:grpSp>
              <p:nvGrpSpPr>
                <p:cNvPr id="36" name="Group 87"/>
                <p:cNvGrpSpPr/>
                <p:nvPr/>
              </p:nvGrpSpPr>
              <p:grpSpPr bwMode="auto">
                <a:xfrm>
                  <a:off x="2524" y="1060"/>
                  <a:ext cx="742" cy="186"/>
                  <a:chOff x="1565" y="2568"/>
                  <a:chExt cx="1118" cy="279"/>
                </a:xfrm>
              </p:grpSpPr>
              <p:sp>
                <p:nvSpPr>
                  <p:cNvPr id="42"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43"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44"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45"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nvGrpSpPr>
                <p:cNvPr id="37" name="Group 92"/>
                <p:cNvGrpSpPr/>
                <p:nvPr/>
              </p:nvGrpSpPr>
              <p:grpSpPr bwMode="auto">
                <a:xfrm rot="1353540">
                  <a:off x="2680" y="1110"/>
                  <a:ext cx="742" cy="186"/>
                  <a:chOff x="1565" y="2568"/>
                  <a:chExt cx="1118" cy="279"/>
                </a:xfrm>
              </p:grpSpPr>
              <p:sp>
                <p:nvSpPr>
                  <p:cNvPr id="38"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39"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40"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41"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grpSp>
          </p:grpSp>
        </p:grpSp>
        <p:sp>
          <p:nvSpPr>
            <p:cNvPr id="29" name="Line 4"/>
            <p:cNvSpPr>
              <a:spLocks noChangeShapeType="1"/>
            </p:cNvSpPr>
            <p:nvPr/>
          </p:nvSpPr>
          <p:spPr bwMode="auto">
            <a:xfrm>
              <a:off x="5153774" y="2276474"/>
              <a:ext cx="88515" cy="4132553"/>
            </a:xfrm>
            <a:prstGeom prst="line">
              <a:avLst/>
            </a:prstGeom>
            <a:noFill/>
            <a:ln w="12700">
              <a:solidFill>
                <a:srgbClr val="808000"/>
              </a:solidFill>
              <a:prstDash val="dash"/>
              <a:roun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30" name="Line 28"/>
            <p:cNvSpPr>
              <a:spLocks noChangeShapeType="1"/>
            </p:cNvSpPr>
            <p:nvPr/>
          </p:nvSpPr>
          <p:spPr bwMode="auto">
            <a:xfrm rot="16200000" flipH="1">
              <a:off x="6847682" y="1398135"/>
              <a:ext cx="6350" cy="3297237"/>
            </a:xfrm>
            <a:prstGeom prst="line">
              <a:avLst/>
            </a:prstGeom>
            <a:noFill/>
            <a:ln w="12700">
              <a:solidFill>
                <a:srgbClr val="808000"/>
              </a:solidFill>
              <a:prstDash val="dash"/>
              <a:roun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sp>
          <p:nvSpPr>
            <p:cNvPr id="31" name="矩形 30"/>
            <p:cNvSpPr/>
            <p:nvPr/>
          </p:nvSpPr>
          <p:spPr>
            <a:xfrm>
              <a:off x="5238980" y="2363144"/>
              <a:ext cx="3757426" cy="2454250"/>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defRPr/>
              </a:pPr>
              <a:r>
                <a:rPr lang="zh-CN" altLang="en-US"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客服电话录音量大，只能抽检</a:t>
              </a:r>
              <a:r>
                <a:rPr lang="en-US" altLang="zh-CN"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10%</a:t>
              </a:r>
              <a:endParaRPr lang="en-US" altLang="zh-CN"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全程需听完整个录音电话</a:t>
              </a:r>
              <a:endParaRPr lang="en-US" altLang="zh-CN"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耗时且效率低</a:t>
              </a:r>
              <a:endParaRPr lang="en-US" altLang="zh-CN"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误差大，漏听情况较多</a:t>
              </a:r>
              <a:endParaRPr lang="en-US" altLang="zh-CN" sz="1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endParaRPr lang="en-US" altLang="zh-CN" sz="1200" b="1" dirty="0">
                <a:ln w="1905"/>
                <a:solidFill>
                  <a:schemeClr val="accent1">
                    <a:lumMod val="50000"/>
                  </a:schemeClr>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使用语音质检后，可以实现</a:t>
              </a:r>
              <a:r>
                <a:rPr lang="en-US" altLang="zh-CN"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100%</a:t>
              </a:r>
              <a:r>
                <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全检</a:t>
              </a:r>
              <a:br>
                <a:rPr lang="en-US" altLang="zh-CN"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br>
              <a:r>
                <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无需人工听录音，直接转换为纯文本</a:t>
              </a:r>
              <a:endParaRPr lang="en-US" altLang="zh-CN"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根据设定的模型进行关键词命中</a:t>
              </a:r>
              <a:endParaRPr lang="en-US" altLang="zh-CN"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耗时短效率高</a:t>
              </a:r>
              <a:endParaRPr lang="en-US" altLang="zh-CN"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defRPr/>
              </a:pPr>
              <a:r>
                <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排除误差与漏听情况</a:t>
              </a:r>
              <a:endParaRPr lang="zh-CN" altLang="en-US" sz="1200" b="1" dirty="0">
                <a:ln w="1905"/>
                <a:solidFill>
                  <a:srgbClr val="0070C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p:txBody>
        </p:sp>
      </p:grpSp>
      <p:sp>
        <p:nvSpPr>
          <p:cNvPr id="237" name="Line 6"/>
          <p:cNvSpPr>
            <a:spLocks noChangeShapeType="1"/>
          </p:cNvSpPr>
          <p:nvPr/>
        </p:nvSpPr>
        <p:spPr bwMode="gray">
          <a:xfrm flipH="1">
            <a:off x="2882223" y="1311174"/>
            <a:ext cx="6550" cy="581818"/>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endParaRPr lang="zh-CN" altLang="en-US" sz="1200">
              <a:latin typeface="微软雅黑" panose="020B0503020204020204" pitchFamily="34" charset="-122"/>
              <a:ea typeface="微软雅黑" panose="020B0503020204020204" pitchFamily="34" charset="-122"/>
            </a:endParaRPr>
          </a:p>
        </p:txBody>
      </p:sp>
      <p:pic>
        <p:nvPicPr>
          <p:cNvPr id="238" name="Picture 72" descr="circuler_1"/>
          <p:cNvPicPr>
            <a:picLocks noChangeAspect="1" noChangeArrowheads="1"/>
          </p:cNvPicPr>
          <p:nvPr/>
        </p:nvPicPr>
        <p:blipFill>
          <a:blip r:embed="rId4" cstate="print">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gray">
          <a:xfrm>
            <a:off x="2597789" y="828726"/>
            <a:ext cx="624430" cy="486729"/>
          </a:xfrm>
          <a:prstGeom prst="rect">
            <a:avLst/>
          </a:prstGeom>
          <a:noFill/>
          <a:ln>
            <a:noFill/>
          </a:ln>
        </p:spPr>
      </p:pic>
      <p:sp>
        <p:nvSpPr>
          <p:cNvPr id="239" name="TextBox 37"/>
          <p:cNvSpPr txBox="1">
            <a:spLocks noChangeArrowheads="1"/>
          </p:cNvSpPr>
          <p:nvPr/>
        </p:nvSpPr>
        <p:spPr bwMode="auto">
          <a:xfrm>
            <a:off x="2582016" y="859204"/>
            <a:ext cx="6108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客服</a:t>
            </a:r>
            <a:r>
              <a:rPr lang="en-US" altLang="zh-CN" sz="1200" dirty="0">
                <a:solidFill>
                  <a:srgbClr val="003E2F"/>
                </a:solidFill>
                <a:latin typeface="微软雅黑" panose="020B0503020204020204" pitchFamily="34" charset="-122"/>
                <a:ea typeface="微软雅黑" panose="020B0503020204020204" pitchFamily="34" charset="-122"/>
              </a:rPr>
              <a:t>1</a:t>
            </a:r>
            <a:br>
              <a:rPr lang="en-US" altLang="zh-CN" sz="1200" dirty="0">
                <a:solidFill>
                  <a:srgbClr val="003E2F"/>
                </a:solidFill>
                <a:latin typeface="微软雅黑" panose="020B0503020204020204" pitchFamily="34" charset="-122"/>
                <a:ea typeface="微软雅黑" panose="020B0503020204020204" pitchFamily="34" charset="-122"/>
              </a:rPr>
            </a:br>
            <a:r>
              <a:rPr lang="zh-CN" altLang="en-US" sz="1200" dirty="0">
                <a:solidFill>
                  <a:srgbClr val="003E2F"/>
                </a:solidFill>
                <a:latin typeface="微软雅黑" panose="020B0503020204020204" pitchFamily="34" charset="-122"/>
                <a:ea typeface="微软雅黑" panose="020B0503020204020204" pitchFamily="34" charset="-122"/>
              </a:rPr>
              <a:t>录音</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40" name="Oval 73"/>
          <p:cNvSpPr>
            <a:spLocks noChangeArrowheads="1"/>
          </p:cNvSpPr>
          <p:nvPr/>
        </p:nvSpPr>
        <p:spPr bwMode="gray">
          <a:xfrm>
            <a:off x="2415284" y="1786265"/>
            <a:ext cx="860572" cy="707215"/>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eaLnBrk="1" hangingPunct="1"/>
            <a:endParaRPr lang="zh-CN" altLang="en-US" sz="1200">
              <a:latin typeface="微软雅黑" panose="020B0503020204020204" pitchFamily="34" charset="-122"/>
              <a:ea typeface="微软雅黑" panose="020B0503020204020204" pitchFamily="34" charset="-122"/>
            </a:endParaRPr>
          </a:p>
        </p:txBody>
      </p:sp>
      <p:sp>
        <p:nvSpPr>
          <p:cNvPr id="241" name="TextBox 39"/>
          <p:cNvSpPr txBox="1">
            <a:spLocks noChangeArrowheads="1"/>
          </p:cNvSpPr>
          <p:nvPr/>
        </p:nvSpPr>
        <p:spPr bwMode="auto">
          <a:xfrm>
            <a:off x="2423548" y="2363210"/>
            <a:ext cx="7655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质检员</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242" name="图片 241"/>
          <p:cNvPicPr>
            <a:picLocks noChangeAspect="1"/>
          </p:cNvPicPr>
          <p:nvPr/>
        </p:nvPicPr>
        <p:blipFill>
          <a:blip r:embed="rId5"/>
          <a:stretch>
            <a:fillRect/>
          </a:stretch>
        </p:blipFill>
        <p:spPr>
          <a:xfrm>
            <a:off x="2574678" y="1859154"/>
            <a:ext cx="482390" cy="519044"/>
          </a:xfrm>
          <a:prstGeom prst="rect">
            <a:avLst/>
          </a:prstGeom>
        </p:spPr>
      </p:pic>
      <p:cxnSp>
        <p:nvCxnSpPr>
          <p:cNvPr id="243" name="肘形连接符 246"/>
          <p:cNvCxnSpPr>
            <a:stCxn id="107" idx="4"/>
            <a:endCxn id="246" idx="1"/>
          </p:cNvCxnSpPr>
          <p:nvPr/>
        </p:nvCxnSpPr>
        <p:spPr>
          <a:xfrm rot="16200000" flipH="1">
            <a:off x="2579585" y="3054829"/>
            <a:ext cx="938140" cy="1563120"/>
          </a:xfrm>
          <a:prstGeom prst="bentConnector2">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4" name="TextBox 37"/>
          <p:cNvSpPr txBox="1">
            <a:spLocks noChangeArrowheads="1"/>
          </p:cNvSpPr>
          <p:nvPr/>
        </p:nvSpPr>
        <p:spPr bwMode="auto">
          <a:xfrm>
            <a:off x="2475520" y="3694261"/>
            <a:ext cx="1139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将录音导入</a:t>
            </a:r>
            <a:br>
              <a:rPr lang="en-US" altLang="zh-CN" sz="1200" dirty="0">
                <a:solidFill>
                  <a:srgbClr val="003E2F"/>
                </a:solidFill>
                <a:latin typeface="微软雅黑" panose="020B0503020204020204" pitchFamily="34" charset="-122"/>
                <a:ea typeface="微软雅黑" panose="020B0503020204020204" pitchFamily="34" charset="-122"/>
              </a:rPr>
            </a:br>
            <a:r>
              <a:rPr lang="zh-CN" altLang="en-US" sz="1200" dirty="0">
                <a:solidFill>
                  <a:srgbClr val="003E2F"/>
                </a:solidFill>
                <a:latin typeface="微软雅黑" panose="020B0503020204020204" pitchFamily="34" charset="-122"/>
                <a:ea typeface="微软雅黑" panose="020B0503020204020204" pitchFamily="34" charset="-122"/>
              </a:rPr>
              <a:t>语音质检系统</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45" name="流程图: 磁盘 244"/>
          <p:cNvSpPr/>
          <p:nvPr/>
        </p:nvSpPr>
        <p:spPr>
          <a:xfrm>
            <a:off x="3830216" y="3347832"/>
            <a:ext cx="1593273" cy="16455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46" name="TextBox 37"/>
          <p:cNvSpPr txBox="1">
            <a:spLocks noChangeArrowheads="1"/>
          </p:cNvSpPr>
          <p:nvPr/>
        </p:nvSpPr>
        <p:spPr bwMode="auto">
          <a:xfrm>
            <a:off x="3830215" y="4166959"/>
            <a:ext cx="15932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b="1" dirty="0">
                <a:solidFill>
                  <a:srgbClr val="003E2F"/>
                </a:solidFill>
                <a:latin typeface="微软雅黑" panose="020B0503020204020204" pitchFamily="34" charset="-122"/>
                <a:ea typeface="微软雅黑" panose="020B0503020204020204" pitchFamily="34" charset="-122"/>
              </a:rPr>
              <a:t>语音质检系统</a:t>
            </a:r>
            <a:endParaRPr lang="zh-CN" altLang="en-US" sz="1200" b="1" dirty="0">
              <a:solidFill>
                <a:srgbClr val="003E2F"/>
              </a:solidFill>
              <a:latin typeface="微软雅黑" panose="020B0503020204020204" pitchFamily="34" charset="-122"/>
              <a:ea typeface="微软雅黑" panose="020B0503020204020204" pitchFamily="34" charset="-122"/>
            </a:endParaRPr>
          </a:p>
        </p:txBody>
      </p:sp>
      <p:cxnSp>
        <p:nvCxnSpPr>
          <p:cNvPr id="247" name="直接箭头连接符 246"/>
          <p:cNvCxnSpPr>
            <a:stCxn id="246" idx="3"/>
            <a:endCxn id="248" idx="1"/>
          </p:cNvCxnSpPr>
          <p:nvPr/>
        </p:nvCxnSpPr>
        <p:spPr>
          <a:xfrm flipV="1">
            <a:off x="5423488" y="4292183"/>
            <a:ext cx="1354695" cy="13276"/>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8" name="流程图: 多文档 247"/>
          <p:cNvSpPr/>
          <p:nvPr/>
        </p:nvSpPr>
        <p:spPr>
          <a:xfrm>
            <a:off x="6778183" y="3507854"/>
            <a:ext cx="1354690" cy="156865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49" name="TextBox 37"/>
          <p:cNvSpPr txBox="1">
            <a:spLocks noChangeArrowheads="1"/>
          </p:cNvSpPr>
          <p:nvPr/>
        </p:nvSpPr>
        <p:spPr bwMode="auto">
          <a:xfrm>
            <a:off x="5184908" y="3939902"/>
            <a:ext cx="15932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dirty="0">
                <a:solidFill>
                  <a:srgbClr val="003E2F"/>
                </a:solidFill>
                <a:latin typeface="微软雅黑" panose="020B0503020204020204" pitchFamily="34" charset="-122"/>
                <a:ea typeface="微软雅黑" panose="020B0503020204020204" pitchFamily="34" charset="-122"/>
              </a:rPr>
              <a:t>输出文本</a:t>
            </a:r>
            <a:endParaRPr lang="zh-CN" altLang="en-US" sz="1200" dirty="0">
              <a:solidFill>
                <a:srgbClr val="003E2F"/>
              </a:solidFill>
              <a:latin typeface="微软雅黑" panose="020B0503020204020204" pitchFamily="34" charset="-122"/>
              <a:ea typeface="微软雅黑" panose="020B0503020204020204" pitchFamily="34" charset="-122"/>
            </a:endParaRPr>
          </a:p>
        </p:txBody>
      </p:sp>
      <p:sp>
        <p:nvSpPr>
          <p:cNvPr id="250" name="TextBox 37"/>
          <p:cNvSpPr txBox="1">
            <a:spLocks noChangeArrowheads="1"/>
          </p:cNvSpPr>
          <p:nvPr/>
        </p:nvSpPr>
        <p:spPr bwMode="auto">
          <a:xfrm>
            <a:off x="6743712" y="4094951"/>
            <a:ext cx="13165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华文细黑" panose="02010600040101010101" pitchFamily="2" charset="-122"/>
                <a:cs typeface="+mn-cs"/>
              </a:defRPr>
            </a:lvl9pPr>
          </a:lstStyle>
          <a:p>
            <a:pPr algn="ctr"/>
            <a:r>
              <a:rPr lang="zh-CN" altLang="en-US" sz="1200" b="1" dirty="0">
                <a:solidFill>
                  <a:srgbClr val="003E2F"/>
                </a:solidFill>
                <a:latin typeface="微软雅黑" panose="020B0503020204020204" pitchFamily="34" charset="-122"/>
                <a:ea typeface="微软雅黑" panose="020B0503020204020204" pitchFamily="34" charset="-122"/>
              </a:rPr>
              <a:t>质检报表</a:t>
            </a:r>
            <a:r>
              <a:rPr lang="en-US" altLang="zh-CN" sz="1200" b="1" dirty="0">
                <a:solidFill>
                  <a:srgbClr val="003E2F"/>
                </a:solidFill>
                <a:latin typeface="微软雅黑" panose="020B0503020204020204" pitchFamily="34" charset="-122"/>
                <a:ea typeface="微软雅黑" panose="020B0503020204020204" pitchFamily="34" charset="-122"/>
              </a:rPr>
              <a:t>1……</a:t>
            </a:r>
            <a:endParaRPr lang="zh-CN" altLang="en-US" sz="1200" b="1" dirty="0">
              <a:solidFill>
                <a:srgbClr val="003E2F"/>
              </a:solidFill>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8"/>
          <p:cNvGrpSpPr/>
          <p:nvPr/>
        </p:nvGrpSpPr>
        <p:grpSpPr bwMode="auto">
          <a:xfrm>
            <a:off x="2827547" y="1709266"/>
            <a:ext cx="4360863" cy="503237"/>
            <a:chOff x="2851150" y="1497501"/>
            <a:chExt cx="4360985" cy="503393"/>
          </a:xfrm>
        </p:grpSpPr>
        <p:sp>
          <p:nvSpPr>
            <p:cNvPr id="7" name="圆角矩形 6"/>
            <p:cNvSpPr/>
            <p:nvPr/>
          </p:nvSpPr>
          <p:spPr bwMode="auto">
            <a:xfrm>
              <a:off x="2855913" y="1514968"/>
              <a:ext cx="4356222" cy="468458"/>
            </a:xfrm>
            <a:prstGeom prst="roundRect">
              <a:avLst>
                <a:gd name="adj" fmla="val 50000"/>
              </a:avLst>
            </a:prstGeom>
            <a:solidFill>
              <a:srgbClr val="1B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zh-CN" altLang="en-US" sz="2000" b="1" dirty="0">
                  <a:latin typeface="微软雅黑" panose="020B0503020204020204" pitchFamily="34" charset="-122"/>
                  <a:ea typeface="微软雅黑" panose="020B0503020204020204" pitchFamily="34" charset="-122"/>
                </a:rPr>
                <a:t>公司简介</a:t>
              </a:r>
              <a:endParaRPr lang="zh-CN" altLang="en-US" sz="2000" b="1" dirty="0">
                <a:latin typeface="微软雅黑" panose="020B0503020204020204" pitchFamily="34" charset="-122"/>
                <a:ea typeface="微软雅黑" panose="020B0503020204020204" pitchFamily="34" charset="-122"/>
              </a:endParaRPr>
            </a:p>
          </p:txBody>
        </p:sp>
        <p:sp>
          <p:nvSpPr>
            <p:cNvPr id="8" name="椭圆 7"/>
            <p:cNvSpPr/>
            <p:nvPr/>
          </p:nvSpPr>
          <p:spPr bwMode="auto">
            <a:xfrm>
              <a:off x="2851150" y="1497501"/>
              <a:ext cx="503252" cy="503393"/>
            </a:xfrm>
            <a:prstGeom prst="ellipse">
              <a:avLst/>
            </a:prstGeom>
            <a:solidFill>
              <a:srgbClr val="1B96D5"/>
            </a:solidFill>
            <a:ln w="12700">
              <a:solidFill>
                <a:schemeClr val="bg1"/>
              </a:solidFill>
            </a:ln>
            <a:effectLst>
              <a:outerShdw dist="254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60" name="矩形 9"/>
            <p:cNvSpPr>
              <a:spLocks noChangeArrowheads="1"/>
            </p:cNvSpPr>
            <p:nvPr/>
          </p:nvSpPr>
          <p:spPr bwMode="auto">
            <a:xfrm>
              <a:off x="3479273" y="1518365"/>
              <a:ext cx="3664495" cy="40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147" name="组合 17"/>
          <p:cNvGrpSpPr/>
          <p:nvPr/>
        </p:nvGrpSpPr>
        <p:grpSpPr bwMode="auto">
          <a:xfrm>
            <a:off x="2827547" y="2285330"/>
            <a:ext cx="4356100" cy="503238"/>
            <a:chOff x="2829535" y="2564494"/>
            <a:chExt cx="4180908" cy="503392"/>
          </a:xfrm>
        </p:grpSpPr>
        <p:sp>
          <p:nvSpPr>
            <p:cNvPr id="11" name="圆角矩形 10"/>
            <p:cNvSpPr/>
            <p:nvPr/>
          </p:nvSpPr>
          <p:spPr bwMode="auto">
            <a:xfrm>
              <a:off x="2834297" y="2581962"/>
              <a:ext cx="4176146" cy="468455"/>
            </a:xfrm>
            <a:prstGeom prst="roundRect">
              <a:avLst>
                <a:gd name="adj" fmla="val 50000"/>
              </a:avLst>
            </a:prstGeom>
            <a:solidFill>
              <a:srgbClr val="1B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zh-CN" altLang="en-US" sz="2000" b="1" dirty="0">
                  <a:latin typeface="微软雅黑" panose="020B0503020204020204" pitchFamily="34" charset="-122"/>
                  <a:ea typeface="微软雅黑" panose="020B0503020204020204" pitchFamily="34" charset="-122"/>
                </a:rPr>
                <a:t>项目概述</a:t>
              </a:r>
              <a:endParaRPr lang="zh-CN" altLang="en-US" sz="2000" b="1" dirty="0">
                <a:latin typeface="微软雅黑" panose="020B0503020204020204" pitchFamily="34" charset="-122"/>
                <a:ea typeface="微软雅黑" panose="020B0503020204020204" pitchFamily="34" charset="-122"/>
              </a:endParaRPr>
            </a:p>
          </p:txBody>
        </p:sp>
        <p:sp>
          <p:nvSpPr>
            <p:cNvPr id="12" name="椭圆 11"/>
            <p:cNvSpPr/>
            <p:nvPr/>
          </p:nvSpPr>
          <p:spPr bwMode="auto">
            <a:xfrm>
              <a:off x="2829535" y="2564494"/>
              <a:ext cx="504757" cy="503392"/>
            </a:xfrm>
            <a:prstGeom prst="ellipse">
              <a:avLst/>
            </a:prstGeom>
            <a:solidFill>
              <a:srgbClr val="1B96D5"/>
            </a:solidFill>
            <a:ln w="12700">
              <a:solidFill>
                <a:schemeClr val="bg1"/>
              </a:solidFill>
            </a:ln>
            <a:effectLst>
              <a:outerShdw dist="254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57" name="矩形 13"/>
            <p:cNvSpPr>
              <a:spLocks noChangeArrowheads="1"/>
            </p:cNvSpPr>
            <p:nvPr/>
          </p:nvSpPr>
          <p:spPr bwMode="auto">
            <a:xfrm>
              <a:off x="3511857" y="2585358"/>
              <a:ext cx="3417598" cy="40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148" name="组合 16"/>
          <p:cNvGrpSpPr/>
          <p:nvPr/>
        </p:nvGrpSpPr>
        <p:grpSpPr bwMode="auto">
          <a:xfrm>
            <a:off x="2827547" y="2861394"/>
            <a:ext cx="4351139" cy="503238"/>
            <a:chOff x="2829535" y="3624490"/>
            <a:chExt cx="4468927" cy="504000"/>
          </a:xfrm>
        </p:grpSpPr>
        <p:sp>
          <p:nvSpPr>
            <p:cNvPr id="15" name="圆角矩形 14"/>
            <p:cNvSpPr/>
            <p:nvPr/>
          </p:nvSpPr>
          <p:spPr bwMode="auto">
            <a:xfrm>
              <a:off x="2834298" y="3641979"/>
              <a:ext cx="4464164" cy="469021"/>
            </a:xfrm>
            <a:prstGeom prst="roundRect">
              <a:avLst>
                <a:gd name="adj" fmla="val 50000"/>
              </a:avLst>
            </a:prstGeom>
            <a:solidFill>
              <a:srgbClr val="1B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zh-CN" altLang="en-US" sz="2000" b="1" dirty="0">
                  <a:latin typeface="微软雅黑" panose="020B0503020204020204" pitchFamily="34" charset="-122"/>
                  <a:ea typeface="微软雅黑" panose="020B0503020204020204" pitchFamily="34" charset="-122"/>
                </a:rPr>
                <a:t>经济效益</a:t>
              </a:r>
              <a:endParaRPr lang="zh-CN" altLang="en-US" sz="2000" b="1" dirty="0">
                <a:latin typeface="微软雅黑" panose="020B0503020204020204" pitchFamily="34" charset="-122"/>
                <a:ea typeface="微软雅黑" panose="020B0503020204020204" pitchFamily="34" charset="-122"/>
              </a:endParaRPr>
            </a:p>
          </p:txBody>
        </p:sp>
        <p:sp>
          <p:nvSpPr>
            <p:cNvPr id="16" name="椭圆 15"/>
            <p:cNvSpPr/>
            <p:nvPr/>
          </p:nvSpPr>
          <p:spPr bwMode="auto">
            <a:xfrm>
              <a:off x="2829535" y="3624490"/>
              <a:ext cx="503251" cy="504000"/>
            </a:xfrm>
            <a:prstGeom prst="ellipse">
              <a:avLst/>
            </a:prstGeom>
            <a:solidFill>
              <a:srgbClr val="1B96D5"/>
            </a:solidFill>
            <a:ln w="12700">
              <a:solidFill>
                <a:schemeClr val="bg1"/>
              </a:solidFill>
            </a:ln>
            <a:effectLst>
              <a:outerShdw dist="254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en-US"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54" name="矩形 17"/>
            <p:cNvSpPr>
              <a:spLocks noChangeArrowheads="1"/>
            </p:cNvSpPr>
            <p:nvPr/>
          </p:nvSpPr>
          <p:spPr bwMode="auto">
            <a:xfrm>
              <a:off x="3446427" y="3645658"/>
              <a:ext cx="3768779" cy="40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 </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pic>
        <p:nvPicPr>
          <p:cNvPr id="6149" name="图片 22"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786563" y="571500"/>
            <a:ext cx="18002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矩形 22"/>
          <p:cNvSpPr>
            <a:spLocks noChangeArrowheads="1"/>
          </p:cNvSpPr>
          <p:nvPr/>
        </p:nvSpPr>
        <p:spPr bwMode="auto">
          <a:xfrm>
            <a:off x="779463" y="2079625"/>
            <a:ext cx="13636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1B96D5"/>
                </a:solidFill>
                <a:latin typeface="微软雅黑" panose="020B0503020204020204" pitchFamily="34" charset="-122"/>
                <a:ea typeface="微软雅黑" panose="020B0503020204020204" pitchFamily="34" charset="-122"/>
              </a:rPr>
              <a:t>目 录</a:t>
            </a:r>
            <a:endParaRPr lang="zh-CN" altLang="en-US" sz="4000"/>
          </a:p>
        </p:txBody>
      </p:sp>
      <p:sp>
        <p:nvSpPr>
          <p:cNvPr id="6151" name="矩形 23"/>
          <p:cNvSpPr>
            <a:spLocks noChangeArrowheads="1"/>
          </p:cNvSpPr>
          <p:nvPr/>
        </p:nvSpPr>
        <p:spPr bwMode="auto">
          <a:xfrm>
            <a:off x="841375" y="2722563"/>
            <a:ext cx="130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1B96D5"/>
                </a:solidFill>
              </a:rPr>
              <a:t>CONTENT</a:t>
            </a:r>
            <a:endParaRPr lang="zh-CN" altLang="en-US">
              <a:solidFill>
                <a:srgbClr val="1B96D5"/>
              </a:solidFill>
            </a:endParaRPr>
          </a:p>
        </p:txBody>
      </p:sp>
      <p:grpSp>
        <p:nvGrpSpPr>
          <p:cNvPr id="25" name="组合 16"/>
          <p:cNvGrpSpPr/>
          <p:nvPr/>
        </p:nvGrpSpPr>
        <p:grpSpPr bwMode="auto">
          <a:xfrm>
            <a:off x="2827547" y="3472384"/>
            <a:ext cx="4351139" cy="503238"/>
            <a:chOff x="2829535" y="3624490"/>
            <a:chExt cx="4468927" cy="504000"/>
          </a:xfrm>
        </p:grpSpPr>
        <p:sp>
          <p:nvSpPr>
            <p:cNvPr id="26" name="圆角矩形 14"/>
            <p:cNvSpPr/>
            <p:nvPr/>
          </p:nvSpPr>
          <p:spPr bwMode="auto">
            <a:xfrm>
              <a:off x="2834298" y="3641979"/>
              <a:ext cx="4464164" cy="469021"/>
            </a:xfrm>
            <a:prstGeom prst="roundRect">
              <a:avLst>
                <a:gd name="adj" fmla="val 50000"/>
              </a:avLst>
            </a:prstGeom>
            <a:solidFill>
              <a:srgbClr val="1B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zh-CN" altLang="en-US" sz="2000" b="1" dirty="0">
                  <a:latin typeface="微软雅黑" panose="020B0503020204020204" pitchFamily="34" charset="-122"/>
                  <a:ea typeface="微软雅黑" panose="020B0503020204020204" pitchFamily="34" charset="-122"/>
                </a:rPr>
                <a:t>系统演示</a:t>
              </a:r>
              <a:endParaRPr lang="zh-CN" altLang="en-US" sz="2000" b="1" dirty="0">
                <a:latin typeface="微软雅黑" panose="020B0503020204020204" pitchFamily="34" charset="-122"/>
                <a:ea typeface="微软雅黑" panose="020B0503020204020204" pitchFamily="34" charset="-122"/>
              </a:endParaRPr>
            </a:p>
          </p:txBody>
        </p:sp>
        <p:sp>
          <p:nvSpPr>
            <p:cNvPr id="27" name="椭圆 26"/>
            <p:cNvSpPr/>
            <p:nvPr/>
          </p:nvSpPr>
          <p:spPr bwMode="auto">
            <a:xfrm>
              <a:off x="2829535" y="3624490"/>
              <a:ext cx="503251" cy="504000"/>
            </a:xfrm>
            <a:prstGeom prst="ellipse">
              <a:avLst/>
            </a:prstGeom>
            <a:solidFill>
              <a:srgbClr val="1B96D5"/>
            </a:solidFill>
            <a:ln w="12700">
              <a:solidFill>
                <a:schemeClr val="bg1"/>
              </a:solidFill>
            </a:ln>
            <a:effectLst>
              <a:outerShdw dist="254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r>
                <a:rPr lang="en-US" altLang="zh-CN" sz="2000" b="1" dirty="0">
                  <a:solidFill>
                    <a:schemeClr val="bg1"/>
                  </a:solidFill>
                  <a:latin typeface="微软雅黑" panose="020B0503020204020204" pitchFamily="34" charset="-122"/>
                  <a:ea typeface="微软雅黑" panose="020B0503020204020204" pitchFamily="34" charset="-122"/>
                </a:rPr>
                <a:t>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矩形 17"/>
            <p:cNvSpPr>
              <a:spLocks noChangeArrowheads="1"/>
            </p:cNvSpPr>
            <p:nvPr/>
          </p:nvSpPr>
          <p:spPr bwMode="auto">
            <a:xfrm>
              <a:off x="3446427" y="3645658"/>
              <a:ext cx="3768779" cy="40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 </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2"/>
          <p:cNvSpPr>
            <a:spLocks noChangeArrowheads="1"/>
          </p:cNvSpPr>
          <p:nvPr/>
        </p:nvSpPr>
        <p:spPr bwMode="auto">
          <a:xfrm>
            <a:off x="428625" y="754063"/>
            <a:ext cx="7110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chemeClr val="bg1"/>
                </a:solidFill>
                <a:latin typeface="微软雅黑" panose="020B0503020204020204" pitchFamily="34" charset="-122"/>
                <a:ea typeface="微软雅黑" panose="020B0503020204020204" pitchFamily="34" charset="-122"/>
              </a:rPr>
              <a:t>做最值得信赖的智慧健康服务平台</a:t>
            </a:r>
            <a:endParaRPr lang="zh-CN" altLang="en-US" sz="3600" b="1">
              <a:solidFill>
                <a:schemeClr val="bg1"/>
              </a:solidFill>
              <a:latin typeface="微软雅黑" panose="020B0503020204020204" pitchFamily="34" charset="-122"/>
              <a:ea typeface="微软雅黑" panose="020B0503020204020204" pitchFamily="34" charset="-122"/>
            </a:endParaRPr>
          </a:p>
        </p:txBody>
      </p:sp>
      <p:sp>
        <p:nvSpPr>
          <p:cNvPr id="10243" name="矩形 3"/>
          <p:cNvSpPr>
            <a:spLocks noChangeArrowheads="1"/>
          </p:cNvSpPr>
          <p:nvPr/>
        </p:nvSpPr>
        <p:spPr bwMode="auto">
          <a:xfrm>
            <a:off x="428625" y="1273175"/>
            <a:ext cx="745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chemeClr val="bg1"/>
                </a:solidFill>
                <a:latin typeface="微软雅黑" panose="020B0503020204020204" pitchFamily="34" charset="-122"/>
                <a:ea typeface="微软雅黑" panose="020B0503020204020204" pitchFamily="34" charset="-122"/>
              </a:rPr>
              <a:t>To Be The Most Reliable Platform Of Smart Healthcare Service </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244" name="矩形 4"/>
          <p:cNvSpPr>
            <a:spLocks noChangeArrowheads="1"/>
          </p:cNvSpPr>
          <p:nvPr/>
        </p:nvSpPr>
        <p:spPr bwMode="auto">
          <a:xfrm>
            <a:off x="428625" y="2143125"/>
            <a:ext cx="22621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5400" b="1">
                <a:solidFill>
                  <a:schemeClr val="bg1"/>
                </a:solidFill>
                <a:latin typeface="微软雅黑" panose="020B0503020204020204" pitchFamily="34" charset="-122"/>
                <a:ea typeface="微软雅黑" panose="020B0503020204020204" pitchFamily="34" charset="-122"/>
              </a:rPr>
              <a:t>谢谢</a:t>
            </a:r>
            <a:r>
              <a:rPr lang="zh-CN" altLang="en-US" sz="5400">
                <a:solidFill>
                  <a:schemeClr val="bg1"/>
                </a:solidFill>
                <a:latin typeface="微软雅黑" panose="020B0503020204020204" pitchFamily="34" charset="-122"/>
                <a:ea typeface="微软雅黑" panose="020B0503020204020204" pitchFamily="34" charset="-122"/>
              </a:rPr>
              <a:t>！</a:t>
            </a:r>
            <a:endParaRPr lang="zh-CN" altLang="en-US" sz="5400">
              <a:latin typeface="Calibri" panose="020F0502020204030204" pitchFamily="34" charset="0"/>
            </a:endParaRPr>
          </a:p>
        </p:txBody>
      </p:sp>
      <p:pic>
        <p:nvPicPr>
          <p:cNvPr id="10245" name="图片 7"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500" y="4484688"/>
            <a:ext cx="15303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7"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500" y="4484688"/>
            <a:ext cx="15303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8000" y="0"/>
            <a:ext cx="952500" cy="1035050"/>
          </a:xfrm>
          <a:prstGeom prst="rect">
            <a:avLst/>
          </a:prstGeom>
          <a:solidFill>
            <a:srgbClr val="1A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7172" name="TextBox 8"/>
          <p:cNvSpPr txBox="1">
            <a:spLocks noChangeArrowheads="1"/>
          </p:cNvSpPr>
          <p:nvPr/>
        </p:nvSpPr>
        <p:spPr bwMode="auto">
          <a:xfrm>
            <a:off x="346075" y="671513"/>
            <a:ext cx="12763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300">
                <a:solidFill>
                  <a:schemeClr val="bg1"/>
                </a:solidFill>
                <a:latin typeface="Britannic Bold" panose="020B0903060703020204" pitchFamily="34" charset="0"/>
                <a:ea typeface="微软雅黑" panose="020B0503020204020204" pitchFamily="34" charset="-122"/>
              </a:rPr>
              <a:t>PART ONE</a:t>
            </a:r>
            <a:endParaRPr lang="zh-CN" altLang="en-US" sz="1300">
              <a:solidFill>
                <a:schemeClr val="bg1"/>
              </a:solidFill>
              <a:latin typeface="Britannic Bold" panose="020B0903060703020204" pitchFamily="34" charset="0"/>
              <a:ea typeface="微软雅黑" panose="020B0503020204020204" pitchFamily="34" charset="-122"/>
            </a:endParaRPr>
          </a:p>
        </p:txBody>
      </p:sp>
      <p:sp>
        <p:nvSpPr>
          <p:cNvPr id="7173" name="TextBox 9"/>
          <p:cNvSpPr txBox="1">
            <a:spLocks noChangeArrowheads="1"/>
          </p:cNvSpPr>
          <p:nvPr/>
        </p:nvSpPr>
        <p:spPr bwMode="auto">
          <a:xfrm>
            <a:off x="446088" y="120650"/>
            <a:ext cx="107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chemeClr val="bg1"/>
                </a:solidFill>
                <a:latin typeface="Impact" panose="020B0806030902050204" pitchFamily="34" charset="0"/>
              </a:rPr>
              <a:t>01</a:t>
            </a:r>
            <a:endParaRPr lang="zh-CN" altLang="en-US" sz="4000">
              <a:solidFill>
                <a:schemeClr val="bg1"/>
              </a:solidFill>
              <a:latin typeface="Impact" panose="020B0806030902050204" pitchFamily="34" charset="0"/>
            </a:endParaRPr>
          </a:p>
        </p:txBody>
      </p:sp>
      <p:sp>
        <p:nvSpPr>
          <p:cNvPr id="2" name="矩形 1"/>
          <p:cNvSpPr/>
          <p:nvPr/>
        </p:nvSpPr>
        <p:spPr>
          <a:xfrm>
            <a:off x="3180231" y="1708448"/>
            <a:ext cx="2441694" cy="769441"/>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4400" b="1" dirty="0">
                <a:latin typeface="微软雅黑" panose="020B0503020204020204" pitchFamily="34" charset="-122"/>
                <a:ea typeface="微软雅黑" panose="020B0503020204020204" pitchFamily="34" charset="-122"/>
              </a:rPr>
              <a:t>公司简介</a:t>
            </a:r>
            <a:endParaRPr lang="zh-CN" altLang="en-US" sz="4400" b="1" dirty="0">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536" y="251222"/>
            <a:ext cx="1415772" cy="461665"/>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星域简介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426836" y="1044999"/>
            <a:ext cx="3312368" cy="3383683"/>
          </a:xfrm>
          <a:prstGeom prst="rect">
            <a:avLst/>
          </a:prstGeom>
        </p:spPr>
        <p:txBody>
          <a:bodyPr wrap="square">
            <a:spAutoFit/>
          </a:bodyPr>
          <a:lstStyle/>
          <a:p>
            <a:pPr>
              <a:lnSpc>
                <a:spcPct val="150000"/>
              </a:lnSpc>
            </a:pPr>
            <a:r>
              <a:rPr lang="en-US" altLang="zh-CN" sz="1200" dirty="0">
                <a:solidFill>
                  <a:srgbClr val="00B0F0"/>
                </a:solidFill>
                <a:latin typeface="微软雅黑" panose="020B0503020204020204" pitchFamily="34" charset="-122"/>
                <a:ea typeface="微软雅黑" panose="020B0503020204020204" pitchFamily="34" charset="-122"/>
              </a:rPr>
              <a:t>      </a:t>
            </a:r>
            <a:r>
              <a:rPr lang="zh-CN" altLang="en-US" sz="1200" dirty="0">
                <a:solidFill>
                  <a:srgbClr val="00B0F0"/>
                </a:solidFill>
                <a:latin typeface="微软雅黑" panose="020B0503020204020204" pitchFamily="34" charset="-122"/>
                <a:ea typeface="微软雅黑" panose="020B0503020204020204" pitchFamily="34" charset="-122"/>
              </a:rPr>
              <a:t>广州星域信息科技有限公司（以下简称“星域”）成立于2013 年4月，注册资金800 万元，历经</a:t>
            </a:r>
            <a:r>
              <a:rPr lang="en-US" altLang="zh-CN" sz="1200" dirty="0">
                <a:solidFill>
                  <a:srgbClr val="00B0F0"/>
                </a:solidFill>
                <a:latin typeface="微软雅黑" panose="020B0503020204020204" pitchFamily="34" charset="-122"/>
                <a:ea typeface="微软雅黑" panose="020B0503020204020204" pitchFamily="34" charset="-122"/>
              </a:rPr>
              <a:t>6</a:t>
            </a:r>
            <a:r>
              <a:rPr lang="zh-CN" altLang="en-US" sz="1200" dirty="0">
                <a:solidFill>
                  <a:srgbClr val="00B0F0"/>
                </a:solidFill>
                <a:latin typeface="微软雅黑" panose="020B0503020204020204" pitchFamily="34" charset="-122"/>
                <a:ea typeface="微软雅黑" panose="020B0503020204020204" pitchFamily="34" charset="-122"/>
              </a:rPr>
              <a:t> 年高速发展，打造出一个集医药商品交易、医药信息发布、医药咨询服务、计算机软件服务为一体的第三方平台。星域致力于汇聚优秀的科技人才，发展核心技术能力。公司于2017 年获得国家食品药品监督管理局颁发的《互联网药品交易服务资格证书》，为第三方互联网药品交易服务平台（A 证）合法经营企业，是目前全行业为数不多的取得A 证的企业。在</a:t>
            </a:r>
            <a:r>
              <a:rPr lang="en-US" altLang="zh-CN" sz="1200" dirty="0">
                <a:solidFill>
                  <a:srgbClr val="00B0F0"/>
                </a:solidFill>
                <a:latin typeface="微软雅黑" panose="020B0503020204020204" pitchFamily="34" charset="-122"/>
                <a:ea typeface="微软雅黑" panose="020B0503020204020204" pitchFamily="34" charset="-122"/>
              </a:rPr>
              <a:t>2017</a:t>
            </a:r>
            <a:r>
              <a:rPr lang="zh-CN" altLang="en-US" sz="1200" dirty="0">
                <a:solidFill>
                  <a:srgbClr val="00B0F0"/>
                </a:solidFill>
                <a:latin typeface="微软雅黑" panose="020B0503020204020204" pitchFamily="34" charset="-122"/>
                <a:ea typeface="微软雅黑" panose="020B0503020204020204" pitchFamily="34" charset="-122"/>
              </a:rPr>
              <a:t>年获得高新技术企业证书。星域在</a:t>
            </a:r>
            <a:r>
              <a:rPr lang="en-US" altLang="zh-CN" sz="1200" dirty="0">
                <a:solidFill>
                  <a:srgbClr val="00B0F0"/>
                </a:solidFill>
                <a:latin typeface="微软雅黑" panose="020B0503020204020204" pitchFamily="34" charset="-122"/>
                <a:ea typeface="微软雅黑" panose="020B0503020204020204" pitchFamily="34" charset="-122"/>
              </a:rPr>
              <a:t>2018</a:t>
            </a:r>
            <a:r>
              <a:rPr lang="zh-CN" altLang="en-US" sz="1200" dirty="0">
                <a:solidFill>
                  <a:srgbClr val="00B0F0"/>
                </a:solidFill>
                <a:latin typeface="微软雅黑" panose="020B0503020204020204" pitchFamily="34" charset="-122"/>
                <a:ea typeface="微软雅黑" panose="020B0503020204020204" pitchFamily="34" charset="-122"/>
              </a:rPr>
              <a:t>获得区块链企业认证。</a:t>
            </a:r>
            <a:endParaRPr lang="zh-CN" altLang="en-US" sz="1200" dirty="0">
              <a:solidFill>
                <a:srgbClr val="00B0F0"/>
              </a:solidFill>
              <a:latin typeface="微软雅黑" panose="020B0503020204020204" pitchFamily="34" charset="-122"/>
              <a:ea typeface="微软雅黑" panose="020B0503020204020204" pitchFamily="34" charset="-122"/>
            </a:endParaRPr>
          </a:p>
        </p:txBody>
      </p:sp>
      <p:pic>
        <p:nvPicPr>
          <p:cNvPr id="19" name="图片 18" descr="高新技术企业认定证书"/>
          <p:cNvPicPr>
            <a:picLocks noChangeAspect="1"/>
          </p:cNvPicPr>
          <p:nvPr/>
        </p:nvPicPr>
        <p:blipFill>
          <a:blip r:embed="rId1"/>
          <a:stretch>
            <a:fillRect/>
          </a:stretch>
        </p:blipFill>
        <p:spPr>
          <a:xfrm>
            <a:off x="6702883" y="1223909"/>
            <a:ext cx="1838966" cy="1235312"/>
          </a:xfrm>
          <a:prstGeom prst="rect">
            <a:avLst/>
          </a:prstGeom>
        </p:spPr>
      </p:pic>
      <p:pic>
        <p:nvPicPr>
          <p:cNvPr id="20" name="Picture 2" descr="http://5b0988e595225.cdn.sohucs.com/images/20181218/634b79ac89e5426e85a835d1dbb30d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969" y="3092601"/>
            <a:ext cx="1601449" cy="1235312"/>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4679" y="946017"/>
            <a:ext cx="1311291" cy="1863037"/>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776" y="3105921"/>
            <a:ext cx="1689098" cy="1266823"/>
          </a:xfrm>
          <a:prstGeom prst="rect">
            <a:avLst/>
          </a:prstGeom>
        </p:spPr>
      </p:pic>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16177" y="254741"/>
            <a:ext cx="2646878" cy="461665"/>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星域研发团队简介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187929" y="900154"/>
            <a:ext cx="3672408" cy="3932230"/>
          </a:xfrm>
          <a:prstGeom prst="rect">
            <a:avLst/>
          </a:prstGeom>
        </p:spPr>
        <p:txBody>
          <a:bodyPr wrap="square">
            <a:spAutoFit/>
          </a:bodyPr>
          <a:lstStyle/>
          <a:p>
            <a:pPr>
              <a:lnSpc>
                <a:spcPct val="150000"/>
              </a:lnSpc>
            </a:pPr>
            <a:r>
              <a:rPr lang="en-US" altLang="zh-CN" sz="1400" dirty="0">
                <a:solidFill>
                  <a:srgbClr val="00B0F0"/>
                </a:solidFill>
                <a:latin typeface="微软雅黑" panose="020B0503020204020204" pitchFamily="34" charset="-122"/>
                <a:ea typeface="微软雅黑" panose="020B0503020204020204" pitchFamily="34" charset="-122"/>
              </a:rPr>
              <a:t>      </a:t>
            </a:r>
            <a:r>
              <a:rPr lang="zh-CN" altLang="en-US" sz="1400" dirty="0">
                <a:solidFill>
                  <a:srgbClr val="00B0F0"/>
                </a:solidFill>
                <a:latin typeface="微软雅黑" panose="020B0503020204020204" pitchFamily="34" charset="-122"/>
                <a:ea typeface="微软雅黑" panose="020B0503020204020204" pitchFamily="34" charset="-122"/>
              </a:rPr>
              <a:t>广州星域信息科技有限公司（以下简称“星域”）自成立以来就非常重视研发团队建设，经过</a:t>
            </a:r>
            <a:r>
              <a:rPr lang="en-US" altLang="zh-CN" sz="1400" dirty="0">
                <a:solidFill>
                  <a:srgbClr val="00B0F0"/>
                </a:solidFill>
                <a:latin typeface="微软雅黑" panose="020B0503020204020204" pitchFamily="34" charset="-122"/>
                <a:ea typeface="微软雅黑" panose="020B0503020204020204" pitchFamily="34" charset="-122"/>
              </a:rPr>
              <a:t>6</a:t>
            </a:r>
            <a:r>
              <a:rPr lang="zh-CN" altLang="en-US" sz="1400" dirty="0">
                <a:solidFill>
                  <a:srgbClr val="00B0F0"/>
                </a:solidFill>
                <a:latin typeface="微软雅黑" panose="020B0503020204020204" pitchFamily="34" charset="-122"/>
                <a:ea typeface="微软雅黑" panose="020B0503020204020204" pitchFamily="34" charset="-122"/>
              </a:rPr>
              <a:t>年发展，已经建立了近百人的技术研发团队，不仅研发了医药健康领域的多个业务系统，而且在新技术方面做了大量的投入，从</a:t>
            </a:r>
            <a:r>
              <a:rPr lang="en-US" altLang="zh-CN" sz="1400" dirty="0">
                <a:solidFill>
                  <a:srgbClr val="00B0F0"/>
                </a:solidFill>
                <a:latin typeface="微软雅黑" panose="020B0503020204020204" pitchFamily="34" charset="-122"/>
                <a:ea typeface="微软雅黑" panose="020B0503020204020204" pitchFamily="34" charset="-122"/>
              </a:rPr>
              <a:t>2015</a:t>
            </a:r>
            <a:r>
              <a:rPr lang="zh-CN" altLang="en-US" sz="1400" dirty="0">
                <a:solidFill>
                  <a:srgbClr val="00B0F0"/>
                </a:solidFill>
                <a:latin typeface="微软雅黑" panose="020B0503020204020204" pitchFamily="34" charset="-122"/>
                <a:ea typeface="微软雅黑" panose="020B0503020204020204" pitchFamily="34" charset="-122"/>
              </a:rPr>
              <a:t>年开始大力发展大数据技术，全面搜集用户的行为轨迹到大数据平台，并在此基础上发展千人千面，也积极与国内高科技公司开展合作，积累了大量的用户数据。从</a:t>
            </a:r>
            <a:r>
              <a:rPr lang="en-US" altLang="zh-CN" sz="1400" dirty="0">
                <a:solidFill>
                  <a:srgbClr val="00B0F0"/>
                </a:solidFill>
                <a:latin typeface="微软雅黑" panose="020B0503020204020204" pitchFamily="34" charset="-122"/>
                <a:ea typeface="微软雅黑" panose="020B0503020204020204" pitchFamily="34" charset="-122"/>
              </a:rPr>
              <a:t>2017</a:t>
            </a:r>
            <a:r>
              <a:rPr lang="zh-CN" altLang="en-US" sz="1400" dirty="0">
                <a:solidFill>
                  <a:srgbClr val="00B0F0"/>
                </a:solidFill>
                <a:latin typeface="微软雅黑" panose="020B0503020204020204" pitchFamily="34" charset="-122"/>
                <a:ea typeface="微软雅黑" panose="020B0503020204020204" pitchFamily="34" charset="-122"/>
              </a:rPr>
              <a:t>年开始星域大力发展商业智能和区块链技术，让新技术为客服提供更为便捷、更为灵敏的服务！</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12" name="矩形 11"/>
          <p:cNvSpPr/>
          <p:nvPr/>
        </p:nvSpPr>
        <p:spPr>
          <a:xfrm>
            <a:off x="939138" y="900154"/>
            <a:ext cx="877164" cy="369332"/>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b="1" dirty="0">
                <a:latin typeface="微软雅黑" panose="020B0503020204020204" pitchFamily="34" charset="-122"/>
                <a:ea typeface="微软雅黑" panose="020B0503020204020204" pitchFamily="34" charset="-122"/>
              </a:rPr>
              <a:t>王国波</a:t>
            </a:r>
            <a:endParaRPr lang="zh-CN" altLang="en-US" b="1" dirty="0">
              <a:latin typeface="微软雅黑" panose="020B0503020204020204" pitchFamily="34" charset="-122"/>
              <a:ea typeface="微软雅黑" panose="020B0503020204020204" pitchFamily="34" charset="-122"/>
            </a:endParaRPr>
          </a:p>
        </p:txBody>
      </p:sp>
      <p:sp>
        <p:nvSpPr>
          <p:cNvPr id="13" name="矩形 12"/>
          <p:cNvSpPr/>
          <p:nvPr/>
        </p:nvSpPr>
        <p:spPr>
          <a:xfrm>
            <a:off x="3264395" y="900154"/>
            <a:ext cx="877164" cy="369332"/>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b="1" dirty="0">
                <a:latin typeface="微软雅黑" panose="020B0503020204020204" pitchFamily="34" charset="-122"/>
                <a:ea typeface="微软雅黑" panose="020B0503020204020204" pitchFamily="34" charset="-122"/>
              </a:rPr>
              <a:t>尹兴垚</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a:xfrm>
            <a:off x="467544" y="1302868"/>
            <a:ext cx="2012363" cy="3285900"/>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副总裁兼首席架构师，</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年以上</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从业经验。毕业于西安交通大学，历任深圳大疆技术专家，</a:t>
            </a:r>
            <a:r>
              <a:rPr lang="en-US" altLang="zh-CN" sz="1400" dirty="0">
                <a:latin typeface="微软雅黑" panose="020B0503020204020204" pitchFamily="34" charset="-122"/>
                <a:ea typeface="微软雅黑" panose="020B0503020204020204" pitchFamily="34" charset="-122"/>
              </a:rPr>
              <a:t>YY</a:t>
            </a:r>
            <a:r>
              <a:rPr lang="zh-CN" altLang="en-US" sz="1400" dirty="0">
                <a:latin typeface="微软雅黑" panose="020B0503020204020204" pitchFamily="34" charset="-122"/>
                <a:ea typeface="微软雅黑" panose="020B0503020204020204" pitchFamily="34" charset="-122"/>
              </a:rPr>
              <a:t>首席架构师、在华为、阿里巴巴、广东电信担任核心技术架构师，有非常丰富的技术架构和技术管理经验。</a:t>
            </a:r>
            <a:endParaRPr lang="zh-CN" altLang="en-US" sz="1400" dirty="0">
              <a:latin typeface="微软雅黑" panose="020B0503020204020204" pitchFamily="34" charset="-122"/>
              <a:ea typeface="微软雅黑" panose="020B0503020204020204" pitchFamily="34" charset="-122"/>
            </a:endParaRPr>
          </a:p>
        </p:txBody>
      </p:sp>
      <p:sp>
        <p:nvSpPr>
          <p:cNvPr id="16" name="矩形 15"/>
          <p:cNvSpPr/>
          <p:nvPr/>
        </p:nvSpPr>
        <p:spPr>
          <a:xfrm>
            <a:off x="2771800" y="1265528"/>
            <a:ext cx="2012363" cy="3285900"/>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项目负责人、助理副总裁，近</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从业经验，本科毕业于哈尔滨工业大学，硕士毕业于中山大学。历任北京欢乐互娱</a:t>
            </a:r>
            <a:r>
              <a:rPr lang="en-US" altLang="zh-CN" sz="1400" dirty="0">
                <a:latin typeface="微软雅黑" panose="020B0503020204020204" pitchFamily="34" charset="-122"/>
                <a:ea typeface="微软雅黑" panose="020B0503020204020204" pitchFamily="34" charset="-122"/>
              </a:rPr>
              <a:t>CTO</a:t>
            </a:r>
            <a:r>
              <a:rPr lang="zh-CN" altLang="en-US" sz="1400" dirty="0">
                <a:latin typeface="微软雅黑" panose="020B0503020204020204" pitchFamily="34" charset="-122"/>
                <a:ea typeface="微软雅黑" panose="020B0503020204020204" pitchFamily="34" charset="-122"/>
              </a:rPr>
              <a:t>，安盛（广州）软件副总经理、在互联网、金融保险、</a:t>
            </a:r>
            <a:r>
              <a:rPr lang="en-US" altLang="zh-CN" sz="1400" dirty="0">
                <a:latin typeface="微软雅黑" panose="020B0503020204020204" pitchFamily="34" charset="-122"/>
                <a:ea typeface="微软雅黑" panose="020B0503020204020204" pitchFamily="34" charset="-122"/>
              </a:rPr>
              <a:t>HIS</a:t>
            </a:r>
            <a:r>
              <a:rPr lang="zh-CN" altLang="en-US" sz="1400" dirty="0">
                <a:latin typeface="微软雅黑" panose="020B0503020204020204" pitchFamily="34" charset="-122"/>
                <a:ea typeface="微软雅黑" panose="020B0503020204020204" pitchFamily="34" charset="-122"/>
              </a:rPr>
              <a:t>、电信行业有丰富的从业经验。</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536" y="268288"/>
            <a:ext cx="2957973" cy="461665"/>
          </a:xfrm>
          <a:prstGeom prst="rect">
            <a:avLst/>
          </a:prstGeom>
        </p:spPr>
        <p:txBody>
          <a:bodyPr wrap="square">
            <a:spAutoFit/>
          </a:bodyPr>
          <a:lstStyle/>
          <a:p>
            <a:pP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星域知识产权简介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21576" y="3097444"/>
            <a:ext cx="987865" cy="1348408"/>
          </a:xfrm>
          <a:prstGeom prst="rect">
            <a:avLst/>
          </a:prstGeom>
        </p:spPr>
      </p:pic>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2554" y="1549342"/>
            <a:ext cx="992259" cy="1348408"/>
          </a:xfrm>
          <a:prstGeom prst="rect">
            <a:avLst/>
          </a:prstGeom>
        </p:spPr>
      </p:pic>
      <p:pic>
        <p:nvPicPr>
          <p:cNvPr id="1043" name="图片 10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8506" y="1240"/>
            <a:ext cx="988308" cy="1348408"/>
          </a:xfrm>
          <a:prstGeom prst="rect">
            <a:avLst/>
          </a:prstGeom>
        </p:spPr>
      </p:pic>
      <p:pic>
        <p:nvPicPr>
          <p:cNvPr id="1045" name="图片 10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967862"/>
            <a:ext cx="1134560" cy="1604682"/>
          </a:xfrm>
          <a:prstGeom prst="rect">
            <a:avLst/>
          </a:prstGeom>
        </p:spPr>
      </p:pic>
      <p:pic>
        <p:nvPicPr>
          <p:cNvPr id="1047" name="图片 10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8472" y="967862"/>
            <a:ext cx="1177293" cy="1604682"/>
          </a:xfrm>
          <a:prstGeom prst="rect">
            <a:avLst/>
          </a:prstGeom>
        </p:spPr>
      </p:pic>
      <p:pic>
        <p:nvPicPr>
          <p:cNvPr id="1049" name="图片 10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4141" y="967862"/>
            <a:ext cx="1181224" cy="1604682"/>
          </a:xfrm>
          <a:prstGeom prst="rect">
            <a:avLst/>
          </a:prstGeom>
        </p:spPr>
      </p:pic>
      <p:pic>
        <p:nvPicPr>
          <p:cNvPr id="1051" name="图片 10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3741" y="967862"/>
            <a:ext cx="1178494" cy="1604682"/>
          </a:xfrm>
          <a:prstGeom prst="rect">
            <a:avLst/>
          </a:prstGeom>
        </p:spPr>
      </p:pic>
      <p:pic>
        <p:nvPicPr>
          <p:cNvPr id="1053" name="图片 10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0611" y="967862"/>
            <a:ext cx="1171353" cy="1604682"/>
          </a:xfrm>
          <a:prstGeom prst="rect">
            <a:avLst/>
          </a:prstGeom>
        </p:spPr>
      </p:pic>
      <p:pic>
        <p:nvPicPr>
          <p:cNvPr id="1055" name="图片 105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0340" y="967862"/>
            <a:ext cx="1175615" cy="1604682"/>
          </a:xfrm>
          <a:prstGeom prst="rect">
            <a:avLst/>
          </a:prstGeom>
        </p:spPr>
      </p:pic>
      <p:pic>
        <p:nvPicPr>
          <p:cNvPr id="1057" name="图片 10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4328" y="967862"/>
            <a:ext cx="1175473" cy="1604682"/>
          </a:xfrm>
          <a:prstGeom prst="rect">
            <a:avLst/>
          </a:prstGeom>
        </p:spPr>
      </p:pic>
      <p:pic>
        <p:nvPicPr>
          <p:cNvPr id="1059" name="图片 10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841997"/>
            <a:ext cx="1179405" cy="1604682"/>
          </a:xfrm>
          <a:prstGeom prst="rect">
            <a:avLst/>
          </a:prstGeom>
        </p:spPr>
      </p:pic>
      <p:pic>
        <p:nvPicPr>
          <p:cNvPr id="1061" name="图片 10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93890" y="2841997"/>
            <a:ext cx="1172929" cy="1604682"/>
          </a:xfrm>
          <a:prstGeom prst="rect">
            <a:avLst/>
          </a:prstGeom>
        </p:spPr>
      </p:pic>
      <p:pic>
        <p:nvPicPr>
          <p:cNvPr id="1063" name="图片 10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5768" y="2841997"/>
            <a:ext cx="1174754" cy="1604682"/>
          </a:xfrm>
          <a:prstGeom prst="rect">
            <a:avLst/>
          </a:prstGeom>
        </p:spPr>
      </p:pic>
      <p:pic>
        <p:nvPicPr>
          <p:cNvPr id="1065" name="图片 106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79471" y="2841997"/>
            <a:ext cx="1171935" cy="1604682"/>
          </a:xfrm>
          <a:prstGeom prst="rect">
            <a:avLst/>
          </a:prstGeom>
        </p:spPr>
      </p:pic>
      <p:pic>
        <p:nvPicPr>
          <p:cNvPr id="1067" name="图片 10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355" y="2841997"/>
            <a:ext cx="1180845" cy="1604682"/>
          </a:xfrm>
          <a:prstGeom prst="rect">
            <a:avLst/>
          </a:prstGeom>
        </p:spPr>
      </p:pic>
      <p:pic>
        <p:nvPicPr>
          <p:cNvPr id="1069" name="图片 10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149" y="2841997"/>
            <a:ext cx="1176143" cy="1604682"/>
          </a:xfrm>
          <a:prstGeom prst="rect">
            <a:avLst/>
          </a:prstGeom>
        </p:spPr>
      </p:pic>
      <p:pic>
        <p:nvPicPr>
          <p:cNvPr id="1071" name="图片 10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65241" y="2841997"/>
            <a:ext cx="1134560" cy="1604682"/>
          </a:xfrm>
          <a:prstGeom prst="rect">
            <a:avLst/>
          </a:prstGeom>
        </p:spPr>
      </p:pic>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7" descr="健客logo--健康到家.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500" y="4484688"/>
            <a:ext cx="15303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8000" y="0"/>
            <a:ext cx="952500" cy="1035050"/>
          </a:xfrm>
          <a:prstGeom prst="rect">
            <a:avLst/>
          </a:prstGeom>
          <a:solidFill>
            <a:srgbClr val="1A9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8196" name="TextBox 8"/>
          <p:cNvSpPr txBox="1">
            <a:spLocks noChangeArrowheads="1"/>
          </p:cNvSpPr>
          <p:nvPr/>
        </p:nvSpPr>
        <p:spPr bwMode="auto">
          <a:xfrm>
            <a:off x="346075" y="671513"/>
            <a:ext cx="12763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300">
                <a:solidFill>
                  <a:schemeClr val="bg1"/>
                </a:solidFill>
                <a:latin typeface="Britannic Bold" panose="020B0903060703020204" pitchFamily="34" charset="0"/>
                <a:ea typeface="微软雅黑" panose="020B0503020204020204" pitchFamily="34" charset="-122"/>
              </a:rPr>
              <a:t>PART TWO</a:t>
            </a:r>
            <a:endParaRPr lang="zh-CN" altLang="en-US" sz="1300">
              <a:solidFill>
                <a:schemeClr val="bg1"/>
              </a:solidFill>
              <a:latin typeface="Britannic Bold" panose="020B0903060703020204" pitchFamily="34" charset="0"/>
              <a:ea typeface="微软雅黑" panose="020B0503020204020204" pitchFamily="34" charset="-122"/>
            </a:endParaRPr>
          </a:p>
        </p:txBody>
      </p:sp>
      <p:sp>
        <p:nvSpPr>
          <p:cNvPr id="8197" name="TextBox 9"/>
          <p:cNvSpPr txBox="1">
            <a:spLocks noChangeArrowheads="1"/>
          </p:cNvSpPr>
          <p:nvPr/>
        </p:nvSpPr>
        <p:spPr bwMode="auto">
          <a:xfrm>
            <a:off x="446088" y="120650"/>
            <a:ext cx="107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chemeClr val="bg1"/>
                </a:solidFill>
                <a:latin typeface="Impact" panose="020B0806030902050204" pitchFamily="34" charset="0"/>
              </a:rPr>
              <a:t>02</a:t>
            </a:r>
            <a:endParaRPr lang="zh-CN" altLang="en-US" sz="4000">
              <a:solidFill>
                <a:schemeClr val="bg1"/>
              </a:solidFill>
              <a:latin typeface="Impact" panose="020B0806030902050204" pitchFamily="34" charset="0"/>
            </a:endParaRPr>
          </a:p>
        </p:txBody>
      </p:sp>
      <p:sp>
        <p:nvSpPr>
          <p:cNvPr id="6" name="矩形 5"/>
          <p:cNvSpPr/>
          <p:nvPr/>
        </p:nvSpPr>
        <p:spPr>
          <a:xfrm>
            <a:off x="3180231" y="1708448"/>
            <a:ext cx="2441694" cy="769441"/>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4400" b="1" dirty="0">
                <a:latin typeface="微软雅黑" panose="020B0503020204020204" pitchFamily="34" charset="-122"/>
                <a:ea typeface="微软雅黑" panose="020B0503020204020204" pitchFamily="34" charset="-122"/>
              </a:rPr>
              <a:t>项目概述</a:t>
            </a:r>
            <a:endParaRPr lang="zh-CN" altLang="en-US" sz="4400" b="1" dirty="0">
              <a:latin typeface="微软雅黑" panose="020B0503020204020204" pitchFamily="34" charset="-122"/>
              <a:ea typeface="微软雅黑" panose="020B0503020204020204" pitchFamily="34" charset="-122"/>
            </a:endParaRPr>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3312" y="268288"/>
            <a:ext cx="1415772" cy="461665"/>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项目背景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349" y="844352"/>
            <a:ext cx="3898627" cy="4111510"/>
          </a:xfrm>
          <a:prstGeom prst="rect">
            <a:avLst/>
          </a:prstGeom>
          <a:noFill/>
        </p:spPr>
        <p:txBody>
          <a:bodyPr wrap="square" rtlCol="0" anchor="t">
            <a:spAutoFit/>
          </a:bodyPr>
          <a:lstStyle/>
          <a:p>
            <a:pPr>
              <a:lnSpc>
                <a:spcPct val="150000"/>
              </a:lnSpc>
            </a:pPr>
            <a:r>
              <a:rPr lang="zh-CN" altLang="en-US" sz="1600" dirty="0">
                <a:solidFill>
                  <a:srgbClr val="00B0F0"/>
                </a:solidFill>
                <a:latin typeface="微软雅黑" panose="020B0503020204020204" pitchFamily="34" charset="-122"/>
                <a:ea typeface="微软雅黑" panose="020B0503020204020204" pitchFamily="34" charset="-122"/>
              </a:rPr>
              <a:t>       随着信息技术的逐渐发展，传统行业的信息化程度越来越高，作为传统行业中介入壁垒最高的领域，医疗行业的信息化进程在近年来广受重视。近几年随着人工智能、互联网、大数据的迅猛发展，在此背景下，基于医疗服务的互联网商业智能系统建设项目作为完成行业信息化的重要工具，可实现对互联网富含的商业信息进行精准分析，方便快捷的为受众群体提供更加便捷的商业智能服务工作，满足不同人群的咨询需求。</a:t>
            </a:r>
            <a:endParaRPr lang="zh-CN" altLang="en-US" sz="1600" dirty="0">
              <a:solidFill>
                <a:srgbClr val="00B0F0"/>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4572000" y="1340520"/>
          <a:ext cx="4294710" cy="246404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3312" y="268288"/>
            <a:ext cx="1415772" cy="461665"/>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sz="2400" b="1" dirty="0">
                <a:solidFill>
                  <a:schemeClr val="bg1"/>
                </a:solidFill>
                <a:latin typeface="微软雅黑" panose="020B0503020204020204" pitchFamily="34" charset="-122"/>
                <a:ea typeface="微软雅黑" panose="020B0503020204020204" pitchFamily="34" charset="-122"/>
              </a:rPr>
              <a:t>项目内容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721238" y="1677187"/>
            <a:ext cx="2031325" cy="369332"/>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b="1" dirty="0">
                <a:latin typeface="微软雅黑" panose="020B0503020204020204" pitchFamily="34" charset="-122"/>
                <a:ea typeface="微软雅黑" panose="020B0503020204020204" pitchFamily="34" charset="-122"/>
              </a:rPr>
              <a:t>用户行为分析系统</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721238" y="3211324"/>
            <a:ext cx="1569661" cy="369332"/>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b="1" dirty="0">
                <a:latin typeface="微软雅黑" panose="020B0503020204020204" pitchFamily="34" charset="-122"/>
                <a:ea typeface="微软雅黑" panose="020B0503020204020204" pitchFamily="34" charset="-122"/>
              </a:rPr>
              <a:t>语音检测系统</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721238" y="2699945"/>
            <a:ext cx="2050562" cy="369332"/>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b="1" dirty="0">
                <a:latin typeface="微软雅黑" panose="020B0503020204020204" pitchFamily="34" charset="-122"/>
                <a:ea typeface="微软雅黑" panose="020B0503020204020204" pitchFamily="34" charset="-122"/>
              </a:rPr>
              <a:t>AI</a:t>
            </a:r>
            <a:r>
              <a:rPr lang="zh-CN" altLang="en-US" b="1" dirty="0">
                <a:latin typeface="微软雅黑" panose="020B0503020204020204" pitchFamily="34" charset="-122"/>
                <a:ea typeface="微软雅黑" panose="020B0503020204020204" pitchFamily="34" charset="-122"/>
              </a:rPr>
              <a:t>智能机器人系统</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a:off x="721238" y="2188566"/>
            <a:ext cx="2031326" cy="369332"/>
          </a:xfrm>
          <a:prstGeom prst="rect">
            <a:avLst/>
          </a:prstGeom>
        </p:spPr>
        <p:txBody>
          <a:bodyPr wrap="none">
            <a:spAutoFit/>
          </a:bodyPr>
          <a:lstStyle/>
          <a:p>
            <a:pPr algn="ctr" eaLnBrk="1" fontAlgn="auto" hangingPunct="1">
              <a:spcBef>
                <a:spcPts val="0"/>
              </a:spcBef>
              <a:spcAft>
                <a:spcPts val="0"/>
              </a:spcAft>
              <a:buFont typeface="Arial" panose="020B0604020202020204" pitchFamily="34" charset="0"/>
              <a:buNone/>
              <a:defRPr/>
            </a:pPr>
            <a:r>
              <a:rPr lang="zh-CN" altLang="en-US" b="1" dirty="0">
                <a:latin typeface="微软雅黑" panose="020B0503020204020204" pitchFamily="34" charset="-122"/>
                <a:ea typeface="微软雅黑" panose="020B0503020204020204" pitchFamily="34" charset="-122"/>
              </a:rPr>
              <a:t>智能语音交互系统</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3131840" y="1563590"/>
            <a:ext cx="5410200" cy="2209800"/>
          </a:xfrm>
          <a:prstGeom prst="rect">
            <a:avLst/>
          </a:prstGeom>
        </p:spPr>
      </p:pic>
    </p:spTree>
  </p:cSld>
  <p:clrMapOvr>
    <a:masterClrMapping/>
  </p:clrMapOvr>
  <p:transition>
    <p:push dir="u"/>
  </p:transition>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2307</Words>
  <Application>WPS 演示</Application>
  <PresentationFormat>自定义</PresentationFormat>
  <Paragraphs>258</Paragraphs>
  <Slides>20</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Britannic Bold</vt:lpstr>
      <vt:lpstr>Yu Gothic UI Semibold</vt:lpstr>
      <vt:lpstr>Impact</vt:lpstr>
      <vt:lpstr>Arial Unicode MS</vt:lpstr>
      <vt:lpstr>等线</vt:lpstr>
      <vt:lpstr>Microsoft YaHei UI</vt:lpstr>
      <vt:lpstr>Wingdings</vt:lpstr>
      <vt:lpstr>华文细黑</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qiumaojian</dc:creator>
  <cp:lastModifiedBy>安迪_Tu</cp:lastModifiedBy>
  <cp:revision>276</cp:revision>
  <dcterms:created xsi:type="dcterms:W3CDTF">2016-09-13T03:06:00Z</dcterms:created>
  <dcterms:modified xsi:type="dcterms:W3CDTF">2019-03-08T03:58:03Z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2052-11.1.0.8515</vt:lpwstr>
  </property>
  <property fmtid="{D5CDD505-2E9C-101B-9397-08002B2CF9AE}" pid="3" name="KSORubyTemplateID">
    <vt:lpwstr>2</vt:lpwstr>
  </property>
</Properties>
</file>